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0" r:id="rId3"/>
    <p:sldId id="279" r:id="rId4"/>
    <p:sldId id="281" r:id="rId5"/>
    <p:sldId id="282" r:id="rId6"/>
    <p:sldId id="266" r:id="rId7"/>
    <p:sldId id="273" r:id="rId8"/>
    <p:sldId id="270" r:id="rId9"/>
    <p:sldId id="271" r:id="rId10"/>
    <p:sldId id="272" r:id="rId11"/>
    <p:sldId id="274" r:id="rId12"/>
    <p:sldId id="257" r:id="rId13"/>
    <p:sldId id="258" r:id="rId14"/>
    <p:sldId id="259" r:id="rId15"/>
    <p:sldId id="260" r:id="rId16"/>
    <p:sldId id="275" r:id="rId17"/>
    <p:sldId id="276" r:id="rId18"/>
    <p:sldId id="277" r:id="rId19"/>
    <p:sldId id="278" r:id="rId20"/>
    <p:sldId id="261" r:id="rId21"/>
    <p:sldId id="262" r:id="rId22"/>
    <p:sldId id="263" r:id="rId23"/>
    <p:sldId id="264" r:id="rId24"/>
    <p:sldId id="265" r:id="rId25"/>
    <p:sldId id="267" r:id="rId26"/>
    <p:sldId id="268" r:id="rId27"/>
    <p:sldId id="269" r:id="rId28"/>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D7DF32D-9ADC-46DD-8740-102A306FD357}" type="datetimeFigureOut">
              <a:rPr lang="en-US" smtClean="0"/>
              <a:pPr/>
              <a:t>11/20/2012</a:t>
            </a:fld>
            <a:endParaRPr lang="en-AU"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AU"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BFC08FF-1DD2-4618-9B24-234FF820D8CC}"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7DF32D-9ADC-46DD-8740-102A306FD357}" type="datetimeFigureOut">
              <a:rPr lang="en-US" smtClean="0"/>
              <a:pPr/>
              <a:t>11/20/2012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BFC08FF-1DD2-4618-9B24-234FF820D8CC}"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D7DF32D-9ADC-46DD-8740-102A306FD357}" type="datetimeFigureOut">
              <a:rPr lang="en-US" smtClean="0"/>
              <a:pPr/>
              <a:t>11/20/2012</a:t>
            </a:fld>
            <a:endParaRPr lang="en-AU" dirty="0"/>
          </a:p>
        </p:txBody>
      </p:sp>
      <p:sp>
        <p:nvSpPr>
          <p:cNvPr id="5" name="Footer Placeholder 4"/>
          <p:cNvSpPr>
            <a:spLocks noGrp="1"/>
          </p:cNvSpPr>
          <p:nvPr>
            <p:ph type="ftr" sz="quarter" idx="11"/>
          </p:nvPr>
        </p:nvSpPr>
        <p:spPr>
          <a:xfrm>
            <a:off x="457201" y="6248207"/>
            <a:ext cx="5573483" cy="365125"/>
          </a:xfrm>
        </p:spPr>
        <p:txBody>
          <a:bodyPr/>
          <a:lstStyle/>
          <a:p>
            <a:endParaRPr lang="en-AU"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5BFC08FF-1DD2-4618-9B24-234FF820D8CC}"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D7DF32D-9ADC-46DD-8740-102A306FD357}" type="datetimeFigureOut">
              <a:rPr lang="en-US" smtClean="0"/>
              <a:pPr/>
              <a:t>11/20/2012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BFC08FF-1DD2-4618-9B24-234FF820D8CC}" type="slidenum">
              <a:rPr lang="en-AU" smtClean="0"/>
              <a:pPr/>
              <a:t>‹#›</a:t>
            </a:fld>
            <a:endParaRPr lang="en-AU"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D7DF32D-9ADC-46DD-8740-102A306FD357}" type="datetimeFigureOut">
              <a:rPr lang="en-US" smtClean="0"/>
              <a:pPr/>
              <a:t>11/20/2012</a:t>
            </a:fld>
            <a:endParaRPr lang="en-AU"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BFC08FF-1DD2-4618-9B24-234FF820D8CC}" type="slidenum">
              <a:rPr lang="en-AU" smtClean="0"/>
              <a:pPr/>
              <a:t>‹#›</a:t>
            </a:fld>
            <a:endParaRPr lang="en-AU" dirty="0"/>
          </a:p>
        </p:txBody>
      </p:sp>
      <p:sp>
        <p:nvSpPr>
          <p:cNvPr id="14" name="Footer Placeholder 13"/>
          <p:cNvSpPr>
            <a:spLocks noGrp="1"/>
          </p:cNvSpPr>
          <p:nvPr>
            <p:ph type="ftr" sz="quarter" idx="12"/>
          </p:nvPr>
        </p:nvSpPr>
        <p:spPr/>
        <p:txBody>
          <a:bodyPr/>
          <a:lstStyle/>
          <a:p>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D7DF32D-9ADC-46DD-8740-102A306FD357}" type="datetimeFigureOut">
              <a:rPr lang="en-US" smtClean="0"/>
              <a:pPr/>
              <a:t>11/20/2012</a:t>
            </a:fld>
            <a:endParaRPr lang="en-AU" dirty="0"/>
          </a:p>
        </p:txBody>
      </p:sp>
      <p:sp>
        <p:nvSpPr>
          <p:cNvPr id="10" name="Slide Number Placeholder 9"/>
          <p:cNvSpPr>
            <a:spLocks noGrp="1"/>
          </p:cNvSpPr>
          <p:nvPr>
            <p:ph type="sldNum" sz="quarter" idx="16"/>
          </p:nvPr>
        </p:nvSpPr>
        <p:spPr/>
        <p:txBody>
          <a:bodyPr rtlCol="0"/>
          <a:lstStyle/>
          <a:p>
            <a:fld id="{5BFC08FF-1DD2-4618-9B24-234FF820D8CC}" type="slidenum">
              <a:rPr lang="en-AU" smtClean="0"/>
              <a:pPr/>
              <a:t>‹#›</a:t>
            </a:fld>
            <a:endParaRPr lang="en-AU" dirty="0"/>
          </a:p>
        </p:txBody>
      </p:sp>
      <p:sp>
        <p:nvSpPr>
          <p:cNvPr id="12" name="Footer Placeholder 11"/>
          <p:cNvSpPr>
            <a:spLocks noGrp="1"/>
          </p:cNvSpPr>
          <p:nvPr>
            <p:ph type="ftr" sz="quarter" idx="17"/>
          </p:nvPr>
        </p:nvSpPr>
        <p:spPr/>
        <p:txBody>
          <a:bodyPr rtlCol="0"/>
          <a:lstStyle/>
          <a:p>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D7DF32D-9ADC-46DD-8740-102A306FD357}" type="datetimeFigureOut">
              <a:rPr lang="en-US" smtClean="0"/>
              <a:pPr/>
              <a:t>11/20/2012</a:t>
            </a:fld>
            <a:endParaRPr lang="en-AU" dirty="0"/>
          </a:p>
        </p:txBody>
      </p:sp>
      <p:sp>
        <p:nvSpPr>
          <p:cNvPr id="12" name="Slide Number Placeholder 11"/>
          <p:cNvSpPr>
            <a:spLocks noGrp="1"/>
          </p:cNvSpPr>
          <p:nvPr>
            <p:ph type="sldNum" sz="quarter" idx="16"/>
          </p:nvPr>
        </p:nvSpPr>
        <p:spPr/>
        <p:txBody>
          <a:bodyPr rtlCol="0"/>
          <a:lstStyle/>
          <a:p>
            <a:fld id="{5BFC08FF-1DD2-4618-9B24-234FF820D8CC}" type="slidenum">
              <a:rPr lang="en-AU" smtClean="0"/>
              <a:pPr/>
              <a:t>‹#›</a:t>
            </a:fld>
            <a:endParaRPr lang="en-AU" dirty="0"/>
          </a:p>
        </p:txBody>
      </p:sp>
      <p:sp>
        <p:nvSpPr>
          <p:cNvPr id="14" name="Footer Placeholder 13"/>
          <p:cNvSpPr>
            <a:spLocks noGrp="1"/>
          </p:cNvSpPr>
          <p:nvPr>
            <p:ph type="ftr" sz="quarter" idx="17"/>
          </p:nvPr>
        </p:nvSpPr>
        <p:spPr/>
        <p:txBody>
          <a:bodyPr rtlCol="0"/>
          <a:lstStyle/>
          <a:p>
            <a:endParaRPr lang="en-AU"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7DF32D-9ADC-46DD-8740-102A306FD357}" type="datetimeFigureOut">
              <a:rPr lang="en-US" smtClean="0"/>
              <a:pPr/>
              <a:t>11/20/2012</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BFC08FF-1DD2-4618-9B24-234FF820D8CC}"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DF32D-9ADC-46DD-8740-102A306FD357}" type="datetimeFigureOut">
              <a:rPr lang="en-US" smtClean="0"/>
              <a:pPr/>
              <a:t>11/20/2012</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BFC08FF-1DD2-4618-9B24-234FF820D8CC}"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D7DF32D-9ADC-46DD-8740-102A306FD357}" type="datetimeFigureOut">
              <a:rPr lang="en-US" smtClean="0"/>
              <a:pPr/>
              <a:t>11/20/2012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BFC08FF-1DD2-4618-9B24-234FF820D8CC}" type="slidenum">
              <a:rPr lang="en-AU" smtClean="0"/>
              <a:pPr/>
              <a:t>‹#›</a:t>
            </a:fld>
            <a:endParaRPr lang="en-AU"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BD7DF32D-9ADC-46DD-8740-102A306FD357}" type="datetimeFigureOut">
              <a:rPr lang="en-US" smtClean="0"/>
              <a:pPr/>
              <a:t>11/20/2012</a:t>
            </a:fld>
            <a:endParaRPr lang="en-AU"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BFC08FF-1DD2-4618-9B24-234FF820D8CC}" type="slidenum">
              <a:rPr lang="en-AU" smtClean="0"/>
              <a:pPr/>
              <a:t>‹#›</a:t>
            </a:fld>
            <a:endParaRPr lang="en-AU"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AU"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D7DF32D-9ADC-46DD-8740-102A306FD357}" type="datetimeFigureOut">
              <a:rPr lang="en-US" smtClean="0"/>
              <a:pPr/>
              <a:t>11/20/2012</a:t>
            </a:fld>
            <a:endParaRPr lang="en-AU"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AU"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BFC08FF-1DD2-4618-9B24-234FF820D8CC}"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57224" y="500042"/>
            <a:ext cx="7981976" cy="5367358"/>
          </a:xfrm>
        </p:spPr>
        <p:txBody>
          <a:bodyPr>
            <a:normAutofit fontScale="90000"/>
          </a:bodyPr>
          <a:lstStyle/>
          <a:p>
            <a:pPr algn="ctr"/>
            <a:r>
              <a:rPr lang="en-AU" dirty="0" smtClean="0">
                <a:latin typeface="Cambria" pitchFamily="18" charset="0"/>
              </a:rPr>
              <a:t>the diversity of interests in environmental governance</a:t>
            </a:r>
            <a:br>
              <a:rPr lang="en-AU" dirty="0" smtClean="0">
                <a:latin typeface="Cambria" pitchFamily="18" charset="0"/>
              </a:rPr>
            </a:br>
            <a:r>
              <a:rPr lang="en-AU" dirty="0" smtClean="0">
                <a:latin typeface="Cambria" pitchFamily="18" charset="0"/>
              </a:rPr>
              <a:t/>
            </a:r>
            <a:br>
              <a:rPr lang="en-AU" dirty="0" smtClean="0">
                <a:latin typeface="Cambria" pitchFamily="18" charset="0"/>
              </a:rPr>
            </a:br>
            <a:r>
              <a:rPr lang="en-AU" dirty="0" smtClean="0">
                <a:latin typeface="Cambria" pitchFamily="18" charset="0"/>
              </a:rPr>
              <a:t>a challenge for the </a:t>
            </a:r>
            <a:br>
              <a:rPr lang="en-AU" dirty="0" smtClean="0">
                <a:latin typeface="Cambria" pitchFamily="18" charset="0"/>
              </a:rPr>
            </a:br>
            <a:r>
              <a:rPr lang="en-AU" dirty="0" smtClean="0">
                <a:latin typeface="Cambria" pitchFamily="18" charset="0"/>
              </a:rPr>
              <a:t>rule of law</a:t>
            </a:r>
            <a:br>
              <a:rPr lang="en-AU" dirty="0" smtClean="0">
                <a:latin typeface="Cambria" pitchFamily="18" charset="0"/>
              </a:rPr>
            </a:br>
            <a:r>
              <a:rPr lang="en-AU" dirty="0" smtClean="0">
                <a:latin typeface="Cambria" pitchFamily="18" charset="0"/>
              </a:rPr>
              <a:t> </a:t>
            </a:r>
            <a:r>
              <a:rPr lang="en-AU" dirty="0" smtClean="0"/>
              <a:t/>
            </a:r>
            <a:br>
              <a:rPr lang="en-AU" dirty="0" smtClean="0"/>
            </a:br>
            <a:r>
              <a:rPr lang="en-AU" dirty="0" smtClean="0"/>
              <a:t/>
            </a:r>
            <a:br>
              <a:rPr lang="en-AU" dirty="0" smtClean="0"/>
            </a:br>
            <a:endParaRPr lang="en-AU" dirty="0"/>
          </a:p>
        </p:txBody>
      </p:sp>
      <p:sp>
        <p:nvSpPr>
          <p:cNvPr id="3" name="Subtitle 2"/>
          <p:cNvSpPr>
            <a:spLocks noGrp="1"/>
          </p:cNvSpPr>
          <p:nvPr>
            <p:ph type="subTitle" idx="1"/>
          </p:nvPr>
        </p:nvSpPr>
        <p:spPr/>
        <p:txBody>
          <a:bodyPr/>
          <a:lstStyle/>
          <a:p>
            <a:r>
              <a:rPr lang="en-AU" dirty="0" smtClean="0">
                <a:latin typeface="Cambria" pitchFamily="18" charset="0"/>
              </a:rPr>
              <a:t>By Professor D E Fisher</a:t>
            </a:r>
            <a:endParaRPr lang="en-AU" dirty="0">
              <a:latin typeface="Cambri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Geothermal Energy Act 2010</a:t>
            </a:r>
            <a:endParaRPr lang="en-AU" sz="3600" dirty="0"/>
          </a:p>
        </p:txBody>
      </p:sp>
      <p:sp>
        <p:nvSpPr>
          <p:cNvPr id="3" name="Content Placeholder 2"/>
          <p:cNvSpPr>
            <a:spLocks noGrp="1"/>
          </p:cNvSpPr>
          <p:nvPr>
            <p:ph sz="quarter" idx="1"/>
          </p:nvPr>
        </p:nvSpPr>
        <p:spPr/>
        <p:txBody>
          <a:bodyPr>
            <a:normAutofit/>
          </a:bodyPr>
          <a:lstStyle/>
          <a:p>
            <a:pPr algn="ctr">
              <a:buNone/>
            </a:pPr>
            <a:endParaRPr lang="en-AU" sz="1200" dirty="0" smtClean="0">
              <a:latin typeface="Cambria" pitchFamily="18" charset="0"/>
            </a:endParaRPr>
          </a:p>
          <a:p>
            <a:pPr algn="ctr">
              <a:buNone/>
            </a:pPr>
            <a:r>
              <a:rPr lang="en-AU" sz="2800" dirty="0" smtClean="0">
                <a:latin typeface="Cambria" pitchFamily="18" charset="0"/>
              </a:rPr>
              <a:t>Section 81 (e) and (f)</a:t>
            </a:r>
          </a:p>
          <a:p>
            <a:pPr algn="ctr">
              <a:buNone/>
            </a:pPr>
            <a:endParaRPr lang="en-AU" sz="1200" dirty="0" smtClean="0">
              <a:latin typeface="Cambria" pitchFamily="18" charset="0"/>
            </a:endParaRPr>
          </a:p>
          <a:p>
            <a:pPr>
              <a:buNone/>
            </a:pPr>
            <a:r>
              <a:rPr lang="en-AU" sz="2800" dirty="0" smtClean="0">
                <a:latin typeface="Cambria" pitchFamily="18" charset="0"/>
              </a:rPr>
              <a:t>For section 80, the requirements are the following – </a:t>
            </a:r>
          </a:p>
          <a:p>
            <a:endParaRPr lang="en-AU" sz="1200" dirty="0" smtClean="0">
              <a:latin typeface="Cambria" pitchFamily="18" charset="0"/>
            </a:endParaRPr>
          </a:p>
          <a:p>
            <a:pPr marL="806450" indent="-457200">
              <a:buAutoNum type="alphaLcParenBoth" startAt="5"/>
            </a:pPr>
            <a:r>
              <a:rPr lang="en-AU" sz="2800" dirty="0" smtClean="0">
                <a:latin typeface="Cambria" pitchFamily="18" charset="0"/>
              </a:rPr>
              <a:t>the relevant environmental authority has been issued;</a:t>
            </a:r>
          </a:p>
          <a:p>
            <a:pPr marL="806450" indent="-457200">
              <a:buAutoNum type="alphaLcParenBoth" startAt="5"/>
            </a:pPr>
            <a:r>
              <a:rPr lang="en-AU" sz="2800" dirty="0" smtClean="0">
                <a:latin typeface="Cambria" pitchFamily="18" charset="0"/>
              </a:rPr>
              <a:t>any relevant Water Act authorisation has been issued.</a:t>
            </a:r>
          </a:p>
          <a:p>
            <a:pPr marL="457200" indent="-457200">
              <a:buAutoNum type="alphaLcParenBoth" startAt="5"/>
            </a:pPr>
            <a:endParaRPr lang="en-AU" sz="2000" dirty="0" smtClean="0">
              <a:latin typeface="Cambria" pitchFamily="18" charset="0"/>
            </a:endParaRPr>
          </a:p>
          <a:p>
            <a:endParaRPr lang="en-AU" sz="2000" dirty="0">
              <a:latin typeface="Cambr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Geothermal Energy Act 2010</a:t>
            </a:r>
            <a:endParaRPr lang="en-AU" sz="3600" dirty="0"/>
          </a:p>
        </p:txBody>
      </p:sp>
      <p:sp>
        <p:nvSpPr>
          <p:cNvPr id="3" name="Content Placeholder 2"/>
          <p:cNvSpPr>
            <a:spLocks noGrp="1"/>
          </p:cNvSpPr>
          <p:nvPr>
            <p:ph sz="quarter" idx="1"/>
          </p:nvPr>
        </p:nvSpPr>
        <p:spPr>
          <a:xfrm>
            <a:off x="612648" y="1600200"/>
            <a:ext cx="8153400" cy="4757758"/>
          </a:xfrm>
        </p:spPr>
        <p:txBody>
          <a:bodyPr>
            <a:normAutofit/>
          </a:bodyPr>
          <a:lstStyle/>
          <a:p>
            <a:pPr algn="ctr">
              <a:buNone/>
            </a:pPr>
            <a:endParaRPr lang="en-AU" sz="1000" dirty="0" smtClean="0">
              <a:latin typeface="Cambria" pitchFamily="18" charset="0"/>
            </a:endParaRPr>
          </a:p>
          <a:p>
            <a:pPr algn="ctr">
              <a:buNone/>
            </a:pPr>
            <a:r>
              <a:rPr lang="en-AU" sz="2000" dirty="0" smtClean="0">
                <a:latin typeface="Cambria" pitchFamily="18" charset="0"/>
              </a:rPr>
              <a:t>Section 90 (1) and (2)</a:t>
            </a:r>
          </a:p>
          <a:p>
            <a:pPr algn="ctr">
              <a:buNone/>
            </a:pPr>
            <a:endParaRPr lang="en-AU" sz="1200" dirty="0" smtClean="0">
              <a:latin typeface="Cambria" pitchFamily="18" charset="0"/>
            </a:endParaRPr>
          </a:p>
          <a:p>
            <a:pPr marL="538163" indent="-538163">
              <a:buAutoNum type="arabicParenBoth"/>
            </a:pPr>
            <a:r>
              <a:rPr lang="en-AU" sz="2000" dirty="0" smtClean="0">
                <a:latin typeface="Cambria" pitchFamily="18" charset="0"/>
              </a:rPr>
              <a:t>The proposed development plan must include an assessment of – </a:t>
            </a:r>
          </a:p>
          <a:p>
            <a:pPr marL="1341438" indent="-803275">
              <a:buAutoNum type="alphaLcParenBoth"/>
            </a:pPr>
            <a:r>
              <a:rPr lang="en-AU" sz="2000" dirty="0" smtClean="0">
                <a:latin typeface="Cambria" pitchFamily="18" charset="0"/>
              </a:rPr>
              <a:t>water needed for the proposed activities; and </a:t>
            </a:r>
          </a:p>
          <a:p>
            <a:pPr marL="1341438" indent="-803275">
              <a:buAutoNum type="alphaLcParenBoth"/>
            </a:pPr>
            <a:r>
              <a:rPr lang="en-AU" sz="2000" dirty="0" smtClean="0">
                <a:latin typeface="Cambria" pitchFamily="18" charset="0"/>
              </a:rPr>
              <a:t>the potential for obtaining any relevant Water Act authorisation; and</a:t>
            </a:r>
          </a:p>
          <a:p>
            <a:pPr marL="1341438" indent="-803275">
              <a:buAutoNum type="alphaLcParenBoth"/>
            </a:pPr>
            <a:r>
              <a:rPr lang="en-AU" sz="2000" dirty="0" smtClean="0">
                <a:latin typeface="Cambria" pitchFamily="18" charset="0"/>
              </a:rPr>
              <a:t>the potential structural and other impacts of the carrying out of the proposed activities on aquifers.</a:t>
            </a:r>
          </a:p>
          <a:p>
            <a:pPr marL="1341438" indent="-803275">
              <a:buNone/>
            </a:pPr>
            <a:endParaRPr lang="en-AU" sz="1200" dirty="0" smtClean="0">
              <a:latin typeface="Cambria" pitchFamily="18" charset="0"/>
            </a:endParaRPr>
          </a:p>
          <a:p>
            <a:pPr marL="538163" indent="-538163">
              <a:buAutoNum type="arabicParenBoth" startAt="2"/>
            </a:pPr>
            <a:r>
              <a:rPr lang="en-AU" sz="2000" dirty="0" smtClean="0">
                <a:latin typeface="Cambria" pitchFamily="18" charset="0"/>
              </a:rPr>
              <a:t>The proposed plan must include a plan for the treatment and disposal of any water taken or that may be taken because of the carrying out of the proposed activities.</a:t>
            </a:r>
          </a:p>
          <a:p>
            <a:pPr marL="538163" indent="-538163">
              <a:buAutoNum type="arabicParenBoth" startAt="2"/>
            </a:pPr>
            <a:endParaRPr lang="en-AU" sz="2800" dirty="0" smtClean="0">
              <a:latin typeface="Cambria" pitchFamily="18" charset="0"/>
            </a:endParaRPr>
          </a:p>
          <a:p>
            <a:pPr marL="1076325" indent="-768350">
              <a:buAutoNum type="arabicParenBoth"/>
            </a:pPr>
            <a:endParaRPr lang="en-AU" sz="2800" dirty="0" smtClean="0">
              <a:latin typeface="Cambria" pitchFamily="18" charset="0"/>
            </a:endParaRPr>
          </a:p>
          <a:p>
            <a:pPr marL="1076325" indent="-768350">
              <a:buAutoNum type="arabicParenBoth"/>
            </a:pPr>
            <a:endParaRPr lang="en-AU" sz="2800" dirty="0">
              <a:latin typeface="Cambr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Environmental Protection Act 1994</a:t>
            </a:r>
            <a:endParaRPr lang="en-AU" sz="3600" dirty="0">
              <a:latin typeface="Cambria" pitchFamily="18" charset="0"/>
            </a:endParaRPr>
          </a:p>
        </p:txBody>
      </p:sp>
      <p:sp>
        <p:nvSpPr>
          <p:cNvPr id="3" name="Content Placeholder 2"/>
          <p:cNvSpPr>
            <a:spLocks noGrp="1"/>
          </p:cNvSpPr>
          <p:nvPr>
            <p:ph sz="quarter" idx="1"/>
          </p:nvPr>
        </p:nvSpPr>
        <p:spPr/>
        <p:txBody>
          <a:bodyPr>
            <a:normAutofit/>
          </a:bodyPr>
          <a:lstStyle/>
          <a:p>
            <a:pPr algn="ctr">
              <a:buNone/>
            </a:pPr>
            <a:endParaRPr lang="en-AU" sz="1200" dirty="0" smtClean="0">
              <a:latin typeface="Cambria" pitchFamily="18" charset="0"/>
            </a:endParaRPr>
          </a:p>
          <a:p>
            <a:pPr algn="ctr">
              <a:buNone/>
            </a:pPr>
            <a:r>
              <a:rPr lang="en-AU" sz="2800" dirty="0" smtClean="0">
                <a:latin typeface="Cambria" pitchFamily="18" charset="0"/>
              </a:rPr>
              <a:t>Section 3</a:t>
            </a:r>
          </a:p>
          <a:p>
            <a:pPr algn="ctr">
              <a:buNone/>
            </a:pPr>
            <a:endParaRPr lang="en-AU" sz="1200" dirty="0" smtClean="0">
              <a:latin typeface="Cambria" pitchFamily="18" charset="0"/>
            </a:endParaRPr>
          </a:p>
          <a:p>
            <a:r>
              <a:rPr lang="en-AU" sz="2800" dirty="0" smtClean="0">
                <a:latin typeface="Cambria" pitchFamily="18" charset="0"/>
              </a:rPr>
              <a:t>The object of this Act is to protect Queensland’s environment while allowing for development that improves the total quality of life, both now and in the future, in a way that maintains the ecological processes on which life depends (</a:t>
            </a:r>
            <a:r>
              <a:rPr lang="en-AU" sz="2800" b="1" i="1" dirty="0" smtClean="0">
                <a:latin typeface="Cambria" pitchFamily="18" charset="0"/>
              </a:rPr>
              <a:t>ecologically sustainable development</a:t>
            </a:r>
            <a:r>
              <a:rPr lang="en-AU" sz="2800" dirty="0" smtClean="0">
                <a:latin typeface="Cambria" pitchFamily="18" charset="0"/>
              </a:rPr>
              <a:t>).</a:t>
            </a:r>
            <a:endParaRPr lang="en-AU" sz="2800" dirty="0">
              <a:latin typeface="Cambr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Environmental Protection Act 1994</a:t>
            </a:r>
            <a:endParaRPr lang="en-AU" sz="3600" dirty="0">
              <a:latin typeface="Cambria" pitchFamily="18" charset="0"/>
            </a:endParaRPr>
          </a:p>
        </p:txBody>
      </p:sp>
      <p:sp>
        <p:nvSpPr>
          <p:cNvPr id="3" name="Content Placeholder 2"/>
          <p:cNvSpPr>
            <a:spLocks noGrp="1"/>
          </p:cNvSpPr>
          <p:nvPr>
            <p:ph sz="quarter" idx="1"/>
          </p:nvPr>
        </p:nvSpPr>
        <p:spPr/>
        <p:txBody>
          <a:bodyPr/>
          <a:lstStyle/>
          <a:p>
            <a:pPr algn="ctr">
              <a:buNone/>
            </a:pPr>
            <a:endParaRPr lang="en-AU" sz="1200" dirty="0" smtClean="0">
              <a:latin typeface="Cambria" pitchFamily="18" charset="0"/>
            </a:endParaRPr>
          </a:p>
          <a:p>
            <a:pPr algn="ctr">
              <a:buNone/>
            </a:pPr>
            <a:r>
              <a:rPr lang="en-AU" sz="2800" dirty="0" smtClean="0">
                <a:latin typeface="Cambria" pitchFamily="18" charset="0"/>
              </a:rPr>
              <a:t>Section 5</a:t>
            </a:r>
          </a:p>
          <a:p>
            <a:pPr algn="ctr">
              <a:buNone/>
            </a:pPr>
            <a:endParaRPr lang="en-AU" sz="1200" dirty="0" smtClean="0">
              <a:latin typeface="Cambria" pitchFamily="18" charset="0"/>
            </a:endParaRPr>
          </a:p>
          <a:p>
            <a:r>
              <a:rPr lang="en-AU" sz="2800" dirty="0" smtClean="0">
                <a:latin typeface="Cambria" pitchFamily="18" charset="0"/>
              </a:rPr>
              <a:t>If, under this Act, a function or power is conferred on a person, the person must perform the function or exercise the power in the way that best achieves the object of this Act.</a:t>
            </a:r>
            <a:r>
              <a:rPr lang="en-AU" dirty="0" smtClean="0">
                <a:latin typeface="Cambria" pitchFamily="18" charset="0"/>
              </a:rPr>
              <a:t>	</a:t>
            </a:r>
            <a:endParaRPr lang="en-AU" dirty="0">
              <a:latin typeface="Cambr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Environmental Protection Act 1994</a:t>
            </a:r>
            <a:endParaRPr lang="en-AU" sz="3600" dirty="0">
              <a:latin typeface="Cambria" pitchFamily="18" charset="0"/>
            </a:endParaRPr>
          </a:p>
        </p:txBody>
      </p:sp>
      <p:sp>
        <p:nvSpPr>
          <p:cNvPr id="3" name="Content Placeholder 2"/>
          <p:cNvSpPr>
            <a:spLocks noGrp="1"/>
          </p:cNvSpPr>
          <p:nvPr>
            <p:ph sz="quarter" idx="1"/>
          </p:nvPr>
        </p:nvSpPr>
        <p:spPr/>
        <p:txBody>
          <a:bodyPr>
            <a:normAutofit/>
          </a:bodyPr>
          <a:lstStyle/>
          <a:p>
            <a:pPr algn="ctr">
              <a:buNone/>
            </a:pPr>
            <a:endParaRPr lang="en-AU" sz="1200" dirty="0" smtClean="0">
              <a:latin typeface="Cambria" pitchFamily="18" charset="0"/>
            </a:endParaRPr>
          </a:p>
          <a:p>
            <a:pPr algn="ctr">
              <a:buNone/>
            </a:pPr>
            <a:r>
              <a:rPr lang="en-AU" sz="2800" dirty="0" smtClean="0">
                <a:latin typeface="Cambria" pitchFamily="18" charset="0"/>
              </a:rPr>
              <a:t>Section 6</a:t>
            </a:r>
          </a:p>
          <a:p>
            <a:pPr algn="ctr">
              <a:buNone/>
            </a:pPr>
            <a:endParaRPr lang="en-AU" sz="1200" dirty="0" smtClean="0">
              <a:latin typeface="Cambria" pitchFamily="18" charset="0"/>
            </a:endParaRPr>
          </a:p>
          <a:p>
            <a:r>
              <a:rPr lang="en-AU" sz="2800" dirty="0" smtClean="0">
                <a:latin typeface="Cambria" pitchFamily="18" charset="0"/>
              </a:rPr>
              <a:t>This Act is to be administered, as far as practicable, in consultation with, and having regard to the views and interests of, industry, Aborigines and Torres Strait Islanders under Aboriginal tradition and Island custom, interested groups and persons and the community generally.</a:t>
            </a:r>
            <a:endParaRPr lang="en-AU" sz="2800" dirty="0">
              <a:latin typeface="Cambri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Environmental Protection Act 1994</a:t>
            </a:r>
            <a:endParaRPr lang="en-AU" sz="3600" dirty="0">
              <a:latin typeface="Cambria" pitchFamily="18" charset="0"/>
            </a:endParaRPr>
          </a:p>
        </p:txBody>
      </p:sp>
      <p:sp>
        <p:nvSpPr>
          <p:cNvPr id="3" name="Content Placeholder 2"/>
          <p:cNvSpPr>
            <a:spLocks noGrp="1"/>
          </p:cNvSpPr>
          <p:nvPr>
            <p:ph sz="quarter" idx="1"/>
          </p:nvPr>
        </p:nvSpPr>
        <p:spPr/>
        <p:txBody>
          <a:bodyPr>
            <a:normAutofit lnSpcReduction="10000"/>
          </a:bodyPr>
          <a:lstStyle/>
          <a:p>
            <a:pPr algn="ctr">
              <a:buNone/>
            </a:pPr>
            <a:endParaRPr lang="en-AU" sz="1200" dirty="0" smtClean="0">
              <a:latin typeface="Cambria" pitchFamily="18" charset="0"/>
            </a:endParaRPr>
          </a:p>
          <a:p>
            <a:pPr algn="ctr">
              <a:buNone/>
            </a:pPr>
            <a:r>
              <a:rPr lang="en-AU" sz="2800" dirty="0" smtClean="0">
                <a:latin typeface="Cambria" pitchFamily="18" charset="0"/>
              </a:rPr>
              <a:t>Schedule 4</a:t>
            </a:r>
          </a:p>
          <a:p>
            <a:pPr algn="ctr">
              <a:buNone/>
            </a:pPr>
            <a:r>
              <a:rPr lang="en-AU" sz="2800" dirty="0" smtClean="0">
                <a:latin typeface="Cambria" pitchFamily="18" charset="0"/>
              </a:rPr>
              <a:t>Interpretation of Standard Criteria</a:t>
            </a:r>
          </a:p>
          <a:p>
            <a:pPr algn="ctr">
              <a:buNone/>
            </a:pPr>
            <a:endParaRPr lang="en-AU" sz="2800" dirty="0" smtClean="0">
              <a:latin typeface="Cambria" pitchFamily="18" charset="0"/>
            </a:endParaRPr>
          </a:p>
          <a:p>
            <a:r>
              <a:rPr lang="en-AU" sz="2800" b="1" i="1" dirty="0" smtClean="0">
                <a:latin typeface="Cambria" pitchFamily="18" charset="0"/>
              </a:rPr>
              <a:t>Standard criteria</a:t>
            </a:r>
            <a:r>
              <a:rPr lang="en-AU" sz="2800" i="1" dirty="0" smtClean="0">
                <a:latin typeface="Cambria" pitchFamily="18" charset="0"/>
              </a:rPr>
              <a:t> </a:t>
            </a:r>
            <a:r>
              <a:rPr lang="en-AU" sz="2800" dirty="0" smtClean="0">
                <a:latin typeface="Cambria" pitchFamily="18" charset="0"/>
              </a:rPr>
              <a:t>means – </a:t>
            </a:r>
          </a:p>
          <a:p>
            <a:pPr marL="896938" indent="-631825">
              <a:buAutoNum type="alphaLcParenBoth"/>
            </a:pPr>
            <a:r>
              <a:rPr lang="en-AU" sz="2800" dirty="0" smtClean="0">
                <a:latin typeface="Cambria" pitchFamily="18" charset="0"/>
              </a:rPr>
              <a:t>The principles of ecologically sustainable development as set out in the ‘National Strategy for Ecologically Sustainable Development’; and</a:t>
            </a:r>
          </a:p>
          <a:p>
            <a:pPr marL="538163" indent="-538163">
              <a:buNone/>
            </a:pPr>
            <a:r>
              <a:rPr lang="en-AU" sz="2800" dirty="0" smtClean="0">
                <a:latin typeface="Cambria" pitchFamily="18" charset="0"/>
              </a:rPr>
              <a:t>(i)	The public interest.</a:t>
            </a:r>
          </a:p>
          <a:p>
            <a:pPr marL="896938" indent="-631825">
              <a:buNone/>
            </a:pPr>
            <a:endParaRPr lang="en-AU" b="1" dirty="0">
              <a:latin typeface="Cambria"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Strategic Cropping Land Act 2011</a:t>
            </a:r>
            <a:endParaRPr lang="en-AU" sz="3600" dirty="0">
              <a:latin typeface="Cambria" pitchFamily="18" charset="0"/>
            </a:endParaRPr>
          </a:p>
        </p:txBody>
      </p:sp>
      <p:sp>
        <p:nvSpPr>
          <p:cNvPr id="3" name="Content Placeholder 2"/>
          <p:cNvSpPr>
            <a:spLocks noGrp="1"/>
          </p:cNvSpPr>
          <p:nvPr>
            <p:ph sz="quarter" idx="1"/>
          </p:nvPr>
        </p:nvSpPr>
        <p:spPr>
          <a:xfrm>
            <a:off x="612648" y="1600200"/>
            <a:ext cx="8153400" cy="4757758"/>
          </a:xfrm>
        </p:spPr>
        <p:txBody>
          <a:bodyPr>
            <a:normAutofit/>
          </a:bodyPr>
          <a:lstStyle/>
          <a:p>
            <a:pPr algn="ctr">
              <a:buNone/>
            </a:pPr>
            <a:endParaRPr lang="en-AU" sz="1200" dirty="0" smtClean="0">
              <a:latin typeface="Cambria" pitchFamily="18" charset="0"/>
            </a:endParaRPr>
          </a:p>
          <a:p>
            <a:pPr algn="ctr">
              <a:buNone/>
            </a:pPr>
            <a:r>
              <a:rPr lang="en-AU" sz="2800" dirty="0" smtClean="0">
                <a:latin typeface="Cambria" pitchFamily="18" charset="0"/>
              </a:rPr>
              <a:t>Section 3</a:t>
            </a:r>
          </a:p>
          <a:p>
            <a:pPr algn="ctr">
              <a:buNone/>
            </a:pPr>
            <a:endParaRPr lang="en-AU" sz="1300" dirty="0" smtClean="0">
              <a:latin typeface="Cambria" pitchFamily="18" charset="0"/>
            </a:endParaRPr>
          </a:p>
          <a:p>
            <a:r>
              <a:rPr lang="en-AU" sz="2800" dirty="0" smtClean="0">
                <a:latin typeface="Cambria" pitchFamily="18" charset="0"/>
              </a:rPr>
              <a:t>The purposes of this Act are to – </a:t>
            </a:r>
          </a:p>
          <a:p>
            <a:pPr>
              <a:buNone/>
            </a:pPr>
            <a:endParaRPr lang="en-AU" sz="1300" dirty="0" smtClean="0">
              <a:latin typeface="Cambria" pitchFamily="18" charset="0"/>
            </a:endParaRPr>
          </a:p>
          <a:p>
            <a:pPr marL="806450" indent="-457200" defTabSz="717550">
              <a:buAutoNum type="alphaLcParenBoth"/>
            </a:pPr>
            <a:r>
              <a:rPr lang="en-AU" sz="2800" dirty="0" smtClean="0">
                <a:latin typeface="Cambria" pitchFamily="18" charset="0"/>
              </a:rPr>
              <a:t>protect  land that is highly suitable for cropping; and</a:t>
            </a:r>
          </a:p>
          <a:p>
            <a:pPr marL="806450" indent="-457200" defTabSz="717550">
              <a:buAutoNum type="alphaLcParenBoth"/>
            </a:pPr>
            <a:r>
              <a:rPr lang="en-AU" sz="2800" dirty="0" smtClean="0">
                <a:latin typeface="Cambria" pitchFamily="18" charset="0"/>
              </a:rPr>
              <a:t>manage the impacts of development on that land; and</a:t>
            </a:r>
          </a:p>
          <a:p>
            <a:pPr marL="806450" indent="-457200" defTabSz="717550">
              <a:buAutoNum type="alphaLcParenBoth"/>
            </a:pPr>
            <a:r>
              <a:rPr lang="en-AU" sz="2800" dirty="0" smtClean="0">
                <a:latin typeface="Cambria" pitchFamily="18" charset="0"/>
              </a:rPr>
              <a:t>preserve the productive capacity of that land for future generations.</a:t>
            </a:r>
          </a:p>
          <a:p>
            <a:pPr marL="806450" indent="-457200" defTabSz="717550">
              <a:buAutoNum type="alphaLcParenBoth"/>
            </a:pPr>
            <a:endParaRPr lang="en-AU" sz="2400" dirty="0" smtClean="0">
              <a:latin typeface="Cambria" pitchFamily="18" charset="0"/>
            </a:endParaRPr>
          </a:p>
          <a:p>
            <a:pPr marL="457200" indent="-457200">
              <a:buNone/>
            </a:pPr>
            <a:endParaRPr lang="en-AU" sz="2400" dirty="0">
              <a:latin typeface="Cambri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Strategic Cropping Land Act 2011</a:t>
            </a:r>
            <a:endParaRPr lang="en-AU" sz="3600" dirty="0"/>
          </a:p>
        </p:txBody>
      </p:sp>
      <p:sp>
        <p:nvSpPr>
          <p:cNvPr id="3" name="Content Placeholder 2"/>
          <p:cNvSpPr>
            <a:spLocks noGrp="1"/>
          </p:cNvSpPr>
          <p:nvPr>
            <p:ph sz="quarter" idx="1"/>
          </p:nvPr>
        </p:nvSpPr>
        <p:spPr>
          <a:xfrm>
            <a:off x="612648" y="1600200"/>
            <a:ext cx="8153400" cy="4900634"/>
          </a:xfrm>
        </p:spPr>
        <p:txBody>
          <a:bodyPr>
            <a:normAutofit/>
          </a:bodyPr>
          <a:lstStyle/>
          <a:p>
            <a:pPr algn="ctr">
              <a:buNone/>
            </a:pPr>
            <a:endParaRPr lang="en-AU" sz="1200" dirty="0" smtClean="0">
              <a:latin typeface="Cambria" pitchFamily="18" charset="0"/>
            </a:endParaRPr>
          </a:p>
          <a:p>
            <a:pPr algn="ctr">
              <a:buNone/>
            </a:pPr>
            <a:r>
              <a:rPr lang="en-AU" sz="2400" dirty="0" smtClean="0">
                <a:latin typeface="Cambria" pitchFamily="18" charset="0"/>
              </a:rPr>
              <a:t>Section 11 (1) and (2)</a:t>
            </a:r>
          </a:p>
          <a:p>
            <a:pPr marL="514350" indent="-514350">
              <a:buAutoNum type="arabicParenBoth"/>
            </a:pPr>
            <a:r>
              <a:rPr lang="en-AU" sz="2400" dirty="0" smtClean="0">
                <a:latin typeface="Cambria" pitchFamily="18" charset="0"/>
              </a:rPr>
              <a:t>The SLC principles are the following principles – </a:t>
            </a:r>
          </a:p>
          <a:p>
            <a:pPr marL="984250" indent="-446088" defTabSz="982663">
              <a:buFont typeface="Wingdings" pitchFamily="2" charset="2"/>
              <a:buChar char="§"/>
            </a:pPr>
            <a:r>
              <a:rPr lang="en-AU" sz="2400" dirty="0" smtClean="0">
                <a:latin typeface="Cambria" pitchFamily="18" charset="0"/>
              </a:rPr>
              <a:t>protection</a:t>
            </a:r>
          </a:p>
          <a:p>
            <a:pPr marL="984250" indent="-446088" defTabSz="982663">
              <a:buFont typeface="Wingdings" pitchFamily="2" charset="2"/>
              <a:buChar char="§"/>
            </a:pPr>
            <a:r>
              <a:rPr lang="en-AU" sz="2400" dirty="0" smtClean="0">
                <a:latin typeface="Cambria" pitchFamily="18" charset="0"/>
              </a:rPr>
              <a:t>avoidance</a:t>
            </a:r>
          </a:p>
          <a:p>
            <a:pPr marL="984250" indent="-446088" defTabSz="982663">
              <a:buFont typeface="Wingdings" pitchFamily="2" charset="2"/>
              <a:buChar char="§"/>
            </a:pPr>
            <a:r>
              <a:rPr lang="en-AU" sz="2400" dirty="0" smtClean="0">
                <a:latin typeface="Cambria" pitchFamily="18" charset="0"/>
              </a:rPr>
              <a:t>minimisation</a:t>
            </a:r>
          </a:p>
          <a:p>
            <a:pPr marL="984250" indent="-446088" defTabSz="982663">
              <a:buFont typeface="Wingdings" pitchFamily="2" charset="2"/>
              <a:buChar char="§"/>
            </a:pPr>
            <a:r>
              <a:rPr lang="en-AU" sz="2400" dirty="0" smtClean="0">
                <a:latin typeface="Cambria" pitchFamily="18" charset="0"/>
              </a:rPr>
              <a:t>mitigation</a:t>
            </a:r>
          </a:p>
          <a:p>
            <a:pPr marL="984250" indent="-446088" defTabSz="982663">
              <a:buFont typeface="Wingdings" pitchFamily="2" charset="2"/>
              <a:buChar char="§"/>
            </a:pPr>
            <a:r>
              <a:rPr lang="en-AU" sz="2400" dirty="0" smtClean="0">
                <a:latin typeface="Cambria" pitchFamily="18" charset="0"/>
              </a:rPr>
              <a:t>productivity.</a:t>
            </a:r>
            <a:endParaRPr lang="en-AU" sz="2600" dirty="0" smtClean="0">
              <a:latin typeface="Cambria" pitchFamily="18" charset="0"/>
            </a:endParaRPr>
          </a:p>
          <a:p>
            <a:pPr marL="538163" indent="-538163" defTabSz="982663">
              <a:buAutoNum type="arabicParenBoth" startAt="2"/>
            </a:pPr>
            <a:r>
              <a:rPr lang="en-AU" sz="2400" dirty="0" smtClean="0">
                <a:latin typeface="Cambria" pitchFamily="18" charset="0"/>
              </a:rPr>
              <a:t>The protection principle is to protect SCL and that, except in exceptional circumstances, doing so takes precedence over all development interests.</a:t>
            </a:r>
          </a:p>
          <a:p>
            <a:pPr marL="514350" indent="-514350">
              <a:buAutoNum type="arabicParenBoth"/>
            </a:pPr>
            <a:endParaRPr lang="en-AU" sz="2800" dirty="0">
              <a:latin typeface="Cambria"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Strategic Cropping Land Act 2011</a:t>
            </a:r>
            <a:endParaRPr lang="en-AU" sz="3600" dirty="0">
              <a:latin typeface="Cambria" pitchFamily="18" charset="0"/>
            </a:endParaRPr>
          </a:p>
        </p:txBody>
      </p:sp>
      <p:sp>
        <p:nvSpPr>
          <p:cNvPr id="3" name="Content Placeholder 2"/>
          <p:cNvSpPr>
            <a:spLocks noGrp="1"/>
          </p:cNvSpPr>
          <p:nvPr>
            <p:ph sz="quarter" idx="1"/>
          </p:nvPr>
        </p:nvSpPr>
        <p:spPr/>
        <p:txBody>
          <a:bodyPr>
            <a:normAutofit/>
          </a:bodyPr>
          <a:lstStyle/>
          <a:p>
            <a:pPr algn="ctr">
              <a:buNone/>
            </a:pPr>
            <a:endParaRPr lang="en-AU" sz="1200" dirty="0" smtClean="0">
              <a:latin typeface="Cambria" pitchFamily="18" charset="0"/>
            </a:endParaRPr>
          </a:p>
          <a:p>
            <a:pPr algn="ctr">
              <a:buNone/>
            </a:pPr>
            <a:r>
              <a:rPr lang="en-AU" sz="2800" dirty="0" smtClean="0">
                <a:latin typeface="Cambria" pitchFamily="18" charset="0"/>
              </a:rPr>
              <a:t>Section 76 (2)</a:t>
            </a:r>
          </a:p>
          <a:p>
            <a:pPr algn="ctr">
              <a:buNone/>
            </a:pPr>
            <a:endParaRPr lang="en-AU" sz="1200" dirty="0" smtClean="0">
              <a:latin typeface="Cambria" pitchFamily="18" charset="0"/>
            </a:endParaRPr>
          </a:p>
          <a:p>
            <a:r>
              <a:rPr lang="en-AU" sz="2800" dirty="0" smtClean="0">
                <a:latin typeface="Cambria" pitchFamily="18" charset="0"/>
              </a:rPr>
              <a:t>A person must not carry out, or allow the carrying out of, development on SCL or potential SCL that has a permanent impact on land.</a:t>
            </a:r>
          </a:p>
          <a:p>
            <a:endParaRPr lang="en-AU" sz="2800" dirty="0">
              <a:latin typeface="Cambria"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latin typeface="Cambria" pitchFamily="18" charset="0"/>
              </a:rPr>
              <a:t>Strategic Cropping Land Act 2011</a:t>
            </a:r>
            <a:endParaRPr lang="en-AU" dirty="0"/>
          </a:p>
        </p:txBody>
      </p:sp>
      <p:sp>
        <p:nvSpPr>
          <p:cNvPr id="3" name="Content Placeholder 2"/>
          <p:cNvSpPr>
            <a:spLocks noGrp="1"/>
          </p:cNvSpPr>
          <p:nvPr>
            <p:ph sz="quarter" idx="1"/>
          </p:nvPr>
        </p:nvSpPr>
        <p:spPr>
          <a:xfrm>
            <a:off x="612648" y="1600200"/>
            <a:ext cx="8153400" cy="4829196"/>
          </a:xfrm>
        </p:spPr>
        <p:txBody>
          <a:bodyPr>
            <a:normAutofit lnSpcReduction="10000"/>
          </a:bodyPr>
          <a:lstStyle/>
          <a:p>
            <a:pPr algn="ctr">
              <a:buNone/>
            </a:pPr>
            <a:r>
              <a:rPr lang="en-AU" sz="2200" dirty="0" smtClean="0">
                <a:latin typeface="Cambria" pitchFamily="18" charset="0"/>
              </a:rPr>
              <a:t>Section 101</a:t>
            </a:r>
          </a:p>
          <a:p>
            <a:pPr marL="514350" indent="-514350">
              <a:buAutoNum type="arabicParenBoth"/>
            </a:pPr>
            <a:r>
              <a:rPr lang="en-AU" sz="2200" dirty="0" smtClean="0">
                <a:latin typeface="Cambria" pitchFamily="18" charset="0"/>
              </a:rPr>
              <a:t>In making an SCL protection decision, the chief executive must consider – </a:t>
            </a:r>
          </a:p>
          <a:p>
            <a:pPr marL="898525" indent="-514350">
              <a:buAutoNum type="alphaLcParenBoth"/>
            </a:pPr>
            <a:r>
              <a:rPr lang="en-AU" sz="2200" dirty="0" smtClean="0">
                <a:latin typeface="Cambria" pitchFamily="18" charset="0"/>
              </a:rPr>
              <a:t>the extent of the impact of the carrying out of resource activity on SCL; and</a:t>
            </a:r>
          </a:p>
          <a:p>
            <a:pPr marL="898525" indent="-514350">
              <a:buAutoNum type="alphaLcParenBoth"/>
            </a:pPr>
            <a:r>
              <a:rPr lang="en-AU" sz="2200" dirty="0" smtClean="0">
                <a:latin typeface="Cambria" pitchFamily="18" charset="0"/>
              </a:rPr>
              <a:t>whether the carrying out of the resource activity will have a permanent impact or a temporary impact on the land; and</a:t>
            </a:r>
          </a:p>
          <a:p>
            <a:pPr marL="898525" indent="-514350">
              <a:buAutoNum type="alphaLcParenBoth"/>
            </a:pPr>
            <a:r>
              <a:rPr lang="en-AU" sz="2200" dirty="0" smtClean="0">
                <a:latin typeface="Cambria" pitchFamily="18" charset="0"/>
              </a:rPr>
              <a:t>whether the applicant has demonstrated that the impact has been avoided or minimised to the greatest extent practicable.</a:t>
            </a:r>
          </a:p>
          <a:p>
            <a:pPr marL="538163" indent="-538163">
              <a:buAutoNum type="arabicParenBoth" startAt="2"/>
            </a:pPr>
            <a:r>
              <a:rPr lang="en-AU" sz="2200" dirty="0" smtClean="0">
                <a:latin typeface="Cambria" pitchFamily="18" charset="0"/>
              </a:rPr>
              <a:t>In imposing SCL protection conditions, the chief executive must consider the SCL principles.</a:t>
            </a:r>
          </a:p>
          <a:p>
            <a:pPr marL="538163" indent="-538163">
              <a:buAutoNum type="arabicParenBoth" startAt="2"/>
            </a:pPr>
            <a:endParaRPr lang="en-AU" sz="800" dirty="0" smtClean="0">
              <a:latin typeface="Cambria" pitchFamily="18" charset="0"/>
            </a:endParaRPr>
          </a:p>
          <a:p>
            <a:pPr marL="538163" indent="-538163">
              <a:buAutoNum type="arabicParenBoth" startAt="2"/>
            </a:pPr>
            <a:endParaRPr lang="en-AU" sz="2200" dirty="0" smtClean="0">
              <a:latin typeface="Cambria" pitchFamily="18" charset="0"/>
            </a:endParaRPr>
          </a:p>
          <a:p>
            <a:pPr marL="898525" indent="-514350">
              <a:buAutoNum type="alphaLcParenBoth"/>
            </a:pPr>
            <a:endParaRPr lang="en-AU" sz="2400" dirty="0" smtClean="0">
              <a:latin typeface="Cambria" pitchFamily="18" charset="0"/>
            </a:endParaRPr>
          </a:p>
          <a:p>
            <a:pPr marL="898525" indent="-514350">
              <a:buAutoNum type="alphaLcParenBoth"/>
            </a:pPr>
            <a:endParaRPr lang="en-AU" sz="2800" dirty="0" smtClean="0">
              <a:latin typeface="Cambria" pitchFamily="18" charset="0"/>
            </a:endParaRPr>
          </a:p>
          <a:p>
            <a:pPr marL="514350" indent="-514350">
              <a:buAutoNum type="arabicParenBoth"/>
            </a:pPr>
            <a:endParaRPr lang="en-AU" sz="2800" dirty="0">
              <a:latin typeface="Cambr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Approaches to the Rule of Law</a:t>
            </a:r>
            <a:endParaRPr lang="en-AU" sz="3600" dirty="0">
              <a:latin typeface="Cambria" pitchFamily="18" charset="0"/>
            </a:endParaRPr>
          </a:p>
        </p:txBody>
      </p:sp>
      <p:sp>
        <p:nvSpPr>
          <p:cNvPr id="3" name="Content Placeholder 2"/>
          <p:cNvSpPr>
            <a:spLocks noGrp="1"/>
          </p:cNvSpPr>
          <p:nvPr>
            <p:ph sz="quarter" idx="1"/>
          </p:nvPr>
        </p:nvSpPr>
        <p:spPr/>
        <p:txBody>
          <a:bodyPr>
            <a:normAutofit/>
          </a:bodyPr>
          <a:lstStyle/>
          <a:p>
            <a:endParaRPr lang="en-AU" sz="2800" dirty="0" smtClean="0">
              <a:latin typeface="Cambria" pitchFamily="18" charset="0"/>
            </a:endParaRPr>
          </a:p>
          <a:p>
            <a:r>
              <a:rPr lang="en-AU" sz="2800" dirty="0" smtClean="0">
                <a:latin typeface="Cambria" pitchFamily="18" charset="0"/>
              </a:rPr>
              <a:t>Approaches which give it a purely formal content to those which give it a significant substantive content, with intermediate positions along the spectrum.</a:t>
            </a:r>
          </a:p>
          <a:p>
            <a:endParaRPr lang="en-AU" sz="2800" dirty="0" smtClean="0">
              <a:latin typeface="Cambria" pitchFamily="18" charset="0"/>
            </a:endParaRPr>
          </a:p>
          <a:p>
            <a:pPr algn="ctr">
              <a:buNone/>
            </a:pPr>
            <a:r>
              <a:rPr lang="en-AU" sz="1600" i="1" dirty="0" smtClean="0">
                <a:latin typeface="Cambria" pitchFamily="18" charset="0"/>
              </a:rPr>
              <a:t>Justice Philip Sales of the High Court of England and Wales</a:t>
            </a:r>
            <a:endParaRPr lang="en-AU" sz="1600" i="1" dirty="0">
              <a:latin typeface="Cambria"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Aboriginal Cultural Heritage Act 2003</a:t>
            </a:r>
            <a:endParaRPr lang="en-AU" sz="3600" dirty="0">
              <a:latin typeface="Cambria" pitchFamily="18" charset="0"/>
            </a:endParaRPr>
          </a:p>
        </p:txBody>
      </p:sp>
      <p:sp>
        <p:nvSpPr>
          <p:cNvPr id="3" name="Content Placeholder 2"/>
          <p:cNvSpPr>
            <a:spLocks noGrp="1"/>
          </p:cNvSpPr>
          <p:nvPr>
            <p:ph sz="quarter" idx="1"/>
          </p:nvPr>
        </p:nvSpPr>
        <p:spPr/>
        <p:txBody>
          <a:bodyPr/>
          <a:lstStyle/>
          <a:p>
            <a:pPr algn="ctr">
              <a:buNone/>
            </a:pPr>
            <a:endParaRPr lang="en-AU" sz="1200" dirty="0" smtClean="0">
              <a:latin typeface="Cambria" pitchFamily="18" charset="0"/>
            </a:endParaRPr>
          </a:p>
          <a:p>
            <a:pPr algn="ctr">
              <a:buNone/>
            </a:pPr>
            <a:r>
              <a:rPr lang="en-AU" sz="2800" dirty="0" smtClean="0">
                <a:latin typeface="Cambria" pitchFamily="18" charset="0"/>
              </a:rPr>
              <a:t>Section 4</a:t>
            </a:r>
          </a:p>
          <a:p>
            <a:pPr algn="ctr">
              <a:buNone/>
            </a:pPr>
            <a:endParaRPr lang="en-AU" sz="1200" dirty="0" smtClean="0">
              <a:latin typeface="Cambria" pitchFamily="18" charset="0"/>
            </a:endParaRPr>
          </a:p>
          <a:p>
            <a:r>
              <a:rPr lang="en-AU" sz="2800" dirty="0" smtClean="0">
                <a:latin typeface="Cambria" pitchFamily="18" charset="0"/>
              </a:rPr>
              <a:t>The main purpose of this Act is to provide effective recognition, protection and conservation of Aboriginal cultural heritage.</a:t>
            </a:r>
            <a:endParaRPr lang="en-AU" sz="2800" dirty="0">
              <a:latin typeface="Cambria"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Aboriginal Cultural Heritage Act 2003</a:t>
            </a:r>
            <a:endParaRPr lang="en-AU" sz="3600" dirty="0">
              <a:latin typeface="Cambria" pitchFamily="18" charset="0"/>
            </a:endParaRPr>
          </a:p>
        </p:txBody>
      </p:sp>
      <p:sp>
        <p:nvSpPr>
          <p:cNvPr id="3" name="Content Placeholder 2"/>
          <p:cNvSpPr>
            <a:spLocks noGrp="1"/>
          </p:cNvSpPr>
          <p:nvPr>
            <p:ph sz="quarter" idx="1"/>
          </p:nvPr>
        </p:nvSpPr>
        <p:spPr/>
        <p:txBody>
          <a:bodyPr/>
          <a:lstStyle/>
          <a:p>
            <a:pPr algn="ctr">
              <a:buNone/>
            </a:pPr>
            <a:endParaRPr lang="en-AU" sz="800" dirty="0" smtClean="0">
              <a:latin typeface="Cambria" pitchFamily="18" charset="0"/>
            </a:endParaRPr>
          </a:p>
          <a:p>
            <a:pPr algn="ctr">
              <a:buNone/>
            </a:pPr>
            <a:endParaRPr lang="en-AU" sz="1200" dirty="0" smtClean="0">
              <a:latin typeface="Cambria" pitchFamily="18" charset="0"/>
            </a:endParaRPr>
          </a:p>
          <a:p>
            <a:pPr algn="ctr">
              <a:buNone/>
            </a:pPr>
            <a:r>
              <a:rPr lang="en-AU" sz="2800" dirty="0" smtClean="0">
                <a:latin typeface="Cambria" pitchFamily="18" charset="0"/>
              </a:rPr>
              <a:t>Section 5 (e)</a:t>
            </a:r>
          </a:p>
          <a:p>
            <a:pPr algn="ctr">
              <a:buNone/>
            </a:pPr>
            <a:endParaRPr lang="en-AU" sz="1200" dirty="0" smtClean="0">
              <a:latin typeface="Cambria" pitchFamily="18" charset="0"/>
            </a:endParaRPr>
          </a:p>
          <a:p>
            <a:r>
              <a:rPr lang="en-AU" sz="2800" dirty="0" smtClean="0">
                <a:latin typeface="Cambria" pitchFamily="18" charset="0"/>
              </a:rPr>
              <a:t>The following fundamental principles underlie this Act’s main purpose –</a:t>
            </a:r>
          </a:p>
          <a:p>
            <a:pPr marL="896938" indent="-588963">
              <a:buNone/>
            </a:pPr>
            <a:r>
              <a:rPr lang="en-AU" sz="2800" dirty="0" smtClean="0">
                <a:latin typeface="Cambria" pitchFamily="18" charset="0"/>
              </a:rPr>
              <a:t>(e)  There is a need to establish timely and efficient processes for the management of activities that may harm Aboriginal cultural heritage.</a:t>
            </a:r>
            <a:endParaRPr lang="en-AU" sz="2800" dirty="0">
              <a:latin typeface="Cambria"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Aboriginal Cultural Heritage Act 2003</a:t>
            </a:r>
            <a:endParaRPr lang="en-AU" sz="3600" dirty="0"/>
          </a:p>
        </p:txBody>
      </p:sp>
      <p:sp>
        <p:nvSpPr>
          <p:cNvPr id="3" name="Content Placeholder 2"/>
          <p:cNvSpPr>
            <a:spLocks noGrp="1"/>
          </p:cNvSpPr>
          <p:nvPr>
            <p:ph sz="quarter" idx="1"/>
          </p:nvPr>
        </p:nvSpPr>
        <p:spPr/>
        <p:txBody>
          <a:bodyPr/>
          <a:lstStyle/>
          <a:p>
            <a:pPr algn="ctr">
              <a:buNone/>
            </a:pPr>
            <a:endParaRPr lang="en-AU" sz="1200" dirty="0" smtClean="0">
              <a:latin typeface="Cambria" pitchFamily="18" charset="0"/>
            </a:endParaRPr>
          </a:p>
          <a:p>
            <a:pPr algn="ctr">
              <a:buNone/>
            </a:pPr>
            <a:r>
              <a:rPr lang="en-AU" sz="2800" dirty="0" smtClean="0">
                <a:latin typeface="Cambria" pitchFamily="18" charset="0"/>
              </a:rPr>
              <a:t>Section 6 (g)</a:t>
            </a:r>
          </a:p>
          <a:p>
            <a:r>
              <a:rPr lang="en-AU" sz="2800" dirty="0" smtClean="0">
                <a:latin typeface="Cambria" pitchFamily="18" charset="0"/>
              </a:rPr>
              <a:t>For achieving effective recognition, protection and conservation of Aboriginal cultural heritage, this Act provides for the following – </a:t>
            </a:r>
          </a:p>
          <a:p>
            <a:pPr marL="982663" indent="-623888">
              <a:buNone/>
            </a:pPr>
            <a:r>
              <a:rPr lang="en-AU" sz="2800" dirty="0" smtClean="0">
                <a:latin typeface="Cambria" pitchFamily="18" charset="0"/>
              </a:rPr>
              <a:t>(g)	ensuring Aboriginal people are involved in processes for managing the recognition, protection and conservation of Aboriginal cultural heritage.</a:t>
            </a:r>
            <a:endParaRPr lang="en-AU" sz="2800" dirty="0">
              <a:latin typeface="Cambria"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Aboriginal Cultural Heritage Act 2003</a:t>
            </a:r>
            <a:endParaRPr lang="en-AU" sz="3600" dirty="0"/>
          </a:p>
        </p:txBody>
      </p:sp>
      <p:sp>
        <p:nvSpPr>
          <p:cNvPr id="3" name="Content Placeholder 2"/>
          <p:cNvSpPr>
            <a:spLocks noGrp="1"/>
          </p:cNvSpPr>
          <p:nvPr>
            <p:ph sz="quarter" idx="1"/>
          </p:nvPr>
        </p:nvSpPr>
        <p:spPr/>
        <p:txBody>
          <a:bodyPr/>
          <a:lstStyle/>
          <a:p>
            <a:pPr algn="ctr">
              <a:buNone/>
            </a:pPr>
            <a:endParaRPr lang="en-AU" sz="1000" dirty="0" smtClean="0">
              <a:latin typeface="Cambria" pitchFamily="18" charset="0"/>
            </a:endParaRPr>
          </a:p>
          <a:p>
            <a:pPr algn="ctr">
              <a:buNone/>
            </a:pPr>
            <a:r>
              <a:rPr lang="en-AU" dirty="0" smtClean="0">
                <a:latin typeface="Cambria" pitchFamily="18" charset="0"/>
              </a:rPr>
              <a:t>Section 23 (1)</a:t>
            </a:r>
          </a:p>
          <a:p>
            <a:pPr algn="ctr">
              <a:buNone/>
            </a:pPr>
            <a:endParaRPr lang="en-AU" sz="1200" dirty="0" smtClean="0">
              <a:latin typeface="Cambria" pitchFamily="18" charset="0"/>
            </a:endParaRPr>
          </a:p>
          <a:p>
            <a:r>
              <a:rPr lang="en-AU" dirty="0" smtClean="0">
                <a:latin typeface="Cambria" pitchFamily="18" charset="0"/>
              </a:rPr>
              <a:t>A person who carries out an activity must take all reasonable and practicable measures to ensure the activity does not harm Aboriginal cultural heritage ( the </a:t>
            </a:r>
            <a:r>
              <a:rPr lang="en-AU" b="1" i="1" dirty="0" smtClean="0">
                <a:latin typeface="Cambria" pitchFamily="18" charset="0"/>
              </a:rPr>
              <a:t>“cultural heritage duty of care”</a:t>
            </a:r>
            <a:r>
              <a:rPr lang="en-AU" i="1" dirty="0" smtClean="0">
                <a:latin typeface="Cambria" pitchFamily="18" charset="0"/>
              </a:rPr>
              <a:t>).</a:t>
            </a:r>
            <a:endParaRPr lang="en-AU" dirty="0">
              <a:latin typeface="Cambria"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Aboriginal Cultural Heritage Act 2003</a:t>
            </a:r>
            <a:endParaRPr lang="en-AU" sz="3600" dirty="0"/>
          </a:p>
        </p:txBody>
      </p:sp>
      <p:sp>
        <p:nvSpPr>
          <p:cNvPr id="3" name="Content Placeholder 2"/>
          <p:cNvSpPr>
            <a:spLocks noGrp="1"/>
          </p:cNvSpPr>
          <p:nvPr>
            <p:ph sz="quarter" idx="1"/>
          </p:nvPr>
        </p:nvSpPr>
        <p:spPr/>
        <p:txBody>
          <a:bodyPr/>
          <a:lstStyle/>
          <a:p>
            <a:pPr algn="ctr">
              <a:buNone/>
            </a:pPr>
            <a:endParaRPr lang="en-AU" sz="1200" dirty="0" smtClean="0">
              <a:latin typeface="Cambria" pitchFamily="18" charset="0"/>
            </a:endParaRPr>
          </a:p>
          <a:p>
            <a:pPr algn="ctr">
              <a:buNone/>
            </a:pPr>
            <a:r>
              <a:rPr lang="en-AU" dirty="0" smtClean="0">
                <a:latin typeface="Cambria" pitchFamily="18" charset="0"/>
              </a:rPr>
              <a:t>Section 24 (1)</a:t>
            </a:r>
          </a:p>
          <a:p>
            <a:pPr algn="ctr">
              <a:buNone/>
            </a:pPr>
            <a:endParaRPr lang="en-AU" sz="1200" dirty="0" smtClean="0">
              <a:latin typeface="Cambria" pitchFamily="18" charset="0"/>
            </a:endParaRPr>
          </a:p>
          <a:p>
            <a:r>
              <a:rPr lang="en-AU" dirty="0" smtClean="0">
                <a:latin typeface="Cambria" pitchFamily="18" charset="0"/>
              </a:rPr>
              <a:t>A person must not harm Aboriginal cultural heritage if the person knows or ought reasonably to know that it is Aboriginal cultural heritage.</a:t>
            </a:r>
            <a:endParaRPr lang="en-AU" dirty="0">
              <a:latin typeface="Cambria"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Wild Rivers Act 2005</a:t>
            </a:r>
            <a:endParaRPr lang="en-AU" sz="3600" dirty="0">
              <a:latin typeface="Cambria" pitchFamily="18" charset="0"/>
            </a:endParaRPr>
          </a:p>
        </p:txBody>
      </p:sp>
      <p:sp>
        <p:nvSpPr>
          <p:cNvPr id="3" name="Content Placeholder 2"/>
          <p:cNvSpPr>
            <a:spLocks noGrp="1"/>
          </p:cNvSpPr>
          <p:nvPr>
            <p:ph sz="quarter" idx="1"/>
          </p:nvPr>
        </p:nvSpPr>
        <p:spPr/>
        <p:txBody>
          <a:bodyPr/>
          <a:lstStyle/>
          <a:p>
            <a:pPr algn="ctr">
              <a:buNone/>
            </a:pPr>
            <a:endParaRPr lang="en-AU" sz="1000" dirty="0" smtClean="0">
              <a:latin typeface="Cambria" pitchFamily="18" charset="0"/>
            </a:endParaRPr>
          </a:p>
          <a:p>
            <a:pPr algn="ctr">
              <a:buNone/>
            </a:pPr>
            <a:r>
              <a:rPr lang="en-AU" sz="2800" dirty="0" smtClean="0">
                <a:latin typeface="Cambria" pitchFamily="18" charset="0"/>
              </a:rPr>
              <a:t>Section 3 (1)</a:t>
            </a:r>
          </a:p>
          <a:p>
            <a:pPr>
              <a:buNone/>
            </a:pPr>
            <a:endParaRPr lang="en-AU" sz="2400" dirty="0" smtClean="0">
              <a:latin typeface="Cambria" pitchFamily="18" charset="0"/>
            </a:endParaRPr>
          </a:p>
          <a:p>
            <a:r>
              <a:rPr lang="en-AU" sz="2800" dirty="0" smtClean="0">
                <a:latin typeface="Cambria" pitchFamily="18" charset="0"/>
              </a:rPr>
              <a:t>The purpose of this Act is to preserve the natural values of rivers that have all, or almost all, of their natural values intact.</a:t>
            </a:r>
            <a:endParaRPr lang="en-AU" sz="2800" dirty="0">
              <a:latin typeface="Cambria"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Wild Rivers Act 2005</a:t>
            </a:r>
            <a:endParaRPr lang="en-AU" sz="3600" dirty="0">
              <a:latin typeface="Cambria" pitchFamily="18" charset="0"/>
            </a:endParaRPr>
          </a:p>
        </p:txBody>
      </p:sp>
      <p:sp>
        <p:nvSpPr>
          <p:cNvPr id="3" name="Content Placeholder 2"/>
          <p:cNvSpPr>
            <a:spLocks noGrp="1"/>
          </p:cNvSpPr>
          <p:nvPr>
            <p:ph sz="quarter" idx="1"/>
          </p:nvPr>
        </p:nvSpPr>
        <p:spPr>
          <a:xfrm>
            <a:off x="612648" y="1600200"/>
            <a:ext cx="8153400" cy="4757758"/>
          </a:xfrm>
        </p:spPr>
        <p:txBody>
          <a:bodyPr>
            <a:normAutofit fontScale="92500" lnSpcReduction="10000"/>
          </a:bodyPr>
          <a:lstStyle/>
          <a:p>
            <a:pPr algn="ctr">
              <a:buNone/>
            </a:pPr>
            <a:endParaRPr lang="en-AU" sz="1300" dirty="0" smtClean="0">
              <a:latin typeface="Cambria" pitchFamily="18" charset="0"/>
            </a:endParaRPr>
          </a:p>
          <a:p>
            <a:pPr algn="ctr">
              <a:buNone/>
            </a:pPr>
            <a:r>
              <a:rPr lang="en-AU" sz="3000" dirty="0" smtClean="0">
                <a:latin typeface="Cambria" pitchFamily="18" charset="0"/>
              </a:rPr>
              <a:t>Section 31 A</a:t>
            </a:r>
          </a:p>
          <a:p>
            <a:endParaRPr lang="en-AU" sz="1400" dirty="0" smtClean="0">
              <a:latin typeface="Cambria" pitchFamily="18" charset="0"/>
            </a:endParaRPr>
          </a:p>
          <a:p>
            <a:pPr marL="358775" indent="0">
              <a:buNone/>
            </a:pPr>
            <a:r>
              <a:rPr lang="en-AU" sz="3000" dirty="0" smtClean="0">
                <a:latin typeface="Cambria" pitchFamily="18" charset="0"/>
              </a:rPr>
              <a:t>This subdivision applies if – </a:t>
            </a:r>
          </a:p>
          <a:p>
            <a:pPr marL="358775" indent="0">
              <a:buNone/>
            </a:pPr>
            <a:endParaRPr lang="en-AU" sz="1400" dirty="0" smtClean="0">
              <a:latin typeface="Cambria" pitchFamily="18" charset="0"/>
            </a:endParaRPr>
          </a:p>
          <a:p>
            <a:pPr marL="514350" indent="-514350">
              <a:buAutoNum type="alphaLcParenBoth"/>
            </a:pPr>
            <a:r>
              <a:rPr lang="en-AU" sz="3000" dirty="0" smtClean="0">
                <a:latin typeface="Cambria" pitchFamily="18" charset="0"/>
              </a:rPr>
              <a:t>a person who is the owner of land within a wild river area proposes to carry out activities on, or take natural resources from, the land; and</a:t>
            </a:r>
          </a:p>
          <a:p>
            <a:pPr marL="514350" indent="-514350">
              <a:buAutoNum type="alphaLcParenBoth"/>
            </a:pPr>
            <a:endParaRPr lang="en-AU" sz="1300" dirty="0" smtClean="0">
              <a:latin typeface="Cambria" pitchFamily="18" charset="0"/>
            </a:endParaRPr>
          </a:p>
          <a:p>
            <a:pPr marL="514350" indent="-514350">
              <a:buAutoNum type="alphaLcParenBoth"/>
            </a:pPr>
            <a:r>
              <a:rPr lang="en-AU" sz="3000" dirty="0" smtClean="0">
                <a:latin typeface="Cambria" pitchFamily="18" charset="0"/>
              </a:rPr>
              <a:t>all or some of the activities or the taking of resources is prohibited under a wild river declaration.</a:t>
            </a:r>
          </a:p>
          <a:p>
            <a:pPr marL="514350" indent="-514350">
              <a:buAutoNum type="alphaLcParenBoth"/>
            </a:pPr>
            <a:endParaRPr lang="en-AU" sz="2800" dirty="0" smtClean="0">
              <a:latin typeface="Cambria" pitchFamily="18" charset="0"/>
            </a:endParaRPr>
          </a:p>
          <a:p>
            <a:pPr marL="358775" indent="-358775">
              <a:buNone/>
            </a:pPr>
            <a:endParaRPr lang="en-AU" sz="2800" dirty="0" smtClean="0">
              <a:latin typeface="Cambria" pitchFamily="18" charset="0"/>
            </a:endParaRPr>
          </a:p>
          <a:p>
            <a:pPr marL="358775" indent="-358775">
              <a:buNone/>
            </a:pPr>
            <a:endParaRPr lang="en-AU" sz="2800" dirty="0">
              <a:latin typeface="Cambria"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Wild Rivers Act 2005</a:t>
            </a:r>
            <a:endParaRPr lang="en-AU" sz="3600" dirty="0">
              <a:latin typeface="Cambria" pitchFamily="18" charset="0"/>
            </a:endParaRPr>
          </a:p>
        </p:txBody>
      </p:sp>
      <p:sp>
        <p:nvSpPr>
          <p:cNvPr id="3" name="Content Placeholder 2"/>
          <p:cNvSpPr>
            <a:spLocks noGrp="1"/>
          </p:cNvSpPr>
          <p:nvPr>
            <p:ph sz="quarter" idx="1"/>
          </p:nvPr>
        </p:nvSpPr>
        <p:spPr>
          <a:xfrm>
            <a:off x="612648" y="1600200"/>
            <a:ext cx="8153400" cy="4900634"/>
          </a:xfrm>
        </p:spPr>
        <p:txBody>
          <a:bodyPr>
            <a:normAutofit fontScale="92500" lnSpcReduction="20000"/>
          </a:bodyPr>
          <a:lstStyle/>
          <a:p>
            <a:pPr algn="ctr">
              <a:buNone/>
            </a:pPr>
            <a:endParaRPr lang="en-AU" sz="800" dirty="0" smtClean="0">
              <a:latin typeface="Cambria" pitchFamily="18" charset="0"/>
            </a:endParaRPr>
          </a:p>
          <a:p>
            <a:pPr algn="ctr">
              <a:buNone/>
            </a:pPr>
            <a:r>
              <a:rPr lang="en-AU" sz="2200" dirty="0" smtClean="0">
                <a:latin typeface="Cambria" pitchFamily="18" charset="0"/>
              </a:rPr>
              <a:t>Section 31 E</a:t>
            </a:r>
          </a:p>
          <a:p>
            <a:endParaRPr lang="en-AU" sz="900" dirty="0" smtClean="0">
              <a:latin typeface="Cambria" pitchFamily="18" charset="0"/>
            </a:endParaRPr>
          </a:p>
          <a:p>
            <a:pPr>
              <a:buNone/>
            </a:pPr>
            <a:r>
              <a:rPr lang="en-AU" sz="2200" dirty="0" smtClean="0">
                <a:latin typeface="Cambria" pitchFamily="18" charset="0"/>
              </a:rPr>
              <a:t>The Minister may approve the proposed plan, with or without conditions, for the purpose of subdivision (2) only if the Minister is satisfied – </a:t>
            </a:r>
          </a:p>
          <a:p>
            <a:pPr>
              <a:buNone/>
            </a:pPr>
            <a:endParaRPr lang="en-AU" sz="900" dirty="0" smtClean="0">
              <a:latin typeface="Cambria" pitchFamily="18" charset="0"/>
            </a:endParaRPr>
          </a:p>
          <a:p>
            <a:pPr marL="514350" indent="-514350">
              <a:buAutoNum type="alphaLcParenBoth"/>
            </a:pPr>
            <a:r>
              <a:rPr lang="en-AU" sz="2200" dirty="0" smtClean="0">
                <a:latin typeface="Cambria" pitchFamily="18" charset="0"/>
              </a:rPr>
              <a:t>the carrying out of activities or the taking under the plan – </a:t>
            </a:r>
          </a:p>
          <a:p>
            <a:pPr marL="896938" indent="-358775">
              <a:buAutoNum type="romanLcParenBoth"/>
            </a:pPr>
            <a:r>
              <a:rPr lang="en-AU" sz="2200" dirty="0" smtClean="0">
                <a:latin typeface="Cambria" pitchFamily="18" charset="0"/>
              </a:rPr>
              <a:t> may  not reasonably be carried out without amending the wild river declaration; and</a:t>
            </a:r>
          </a:p>
          <a:p>
            <a:pPr marL="896938" indent="-358775">
              <a:buAutoNum type="romanLcParenBoth"/>
            </a:pPr>
            <a:r>
              <a:rPr lang="en-AU" sz="2200" dirty="0" smtClean="0">
                <a:latin typeface="Cambria" pitchFamily="18" charset="0"/>
              </a:rPr>
              <a:t>	is likely to be completed within 10 years of the grant of the approval; and</a:t>
            </a:r>
          </a:p>
          <a:p>
            <a:pPr marL="514350" indent="-514350">
              <a:buAutoNum type="alphaLcParenBoth" startAt="2"/>
            </a:pPr>
            <a:r>
              <a:rPr lang="en-AU" sz="2200" dirty="0" smtClean="0">
                <a:latin typeface="Cambria" pitchFamily="18" charset="0"/>
              </a:rPr>
              <a:t>the carrying out of the activities or taking, and anything mentioned in section 31 D(1)(j), will not have an overall adverse impact on the natural values of the wild river to which the plan applies; and</a:t>
            </a:r>
          </a:p>
          <a:p>
            <a:pPr marL="514350" indent="-514350">
              <a:buAutoNum type="alphaLcParenBoth" startAt="2"/>
            </a:pPr>
            <a:r>
              <a:rPr lang="en-AU" sz="2200" dirty="0" smtClean="0">
                <a:latin typeface="Cambria" pitchFamily="18" charset="0"/>
              </a:rPr>
              <a:t>the environmental benefits of the plan justify the approval of the plan.</a:t>
            </a:r>
            <a:r>
              <a:rPr lang="en-AU" sz="2000" dirty="0" smtClean="0">
                <a:latin typeface="Cambria" pitchFamily="18" charset="0"/>
              </a:rPr>
              <a:t/>
            </a:r>
            <a:br>
              <a:rPr lang="en-AU" sz="2000" dirty="0" smtClean="0">
                <a:latin typeface="Cambria" pitchFamily="18" charset="0"/>
              </a:rPr>
            </a:br>
            <a:endParaRPr lang="en-AU" sz="2000" dirty="0" smtClean="0">
              <a:latin typeface="Cambria" pitchFamily="18" charset="0"/>
            </a:endParaRPr>
          </a:p>
          <a:p>
            <a:pPr marL="514350" indent="-514350">
              <a:buAutoNum type="alphaLcParenBoth" startAt="2"/>
            </a:pPr>
            <a:endParaRPr lang="en-AU" sz="1600" dirty="0">
              <a:latin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One Meaning of the Rule of Law</a:t>
            </a:r>
            <a:endParaRPr lang="en-AU" sz="3600" dirty="0">
              <a:latin typeface="Cambria" pitchFamily="18" charset="0"/>
            </a:endParaRPr>
          </a:p>
        </p:txBody>
      </p:sp>
      <p:sp>
        <p:nvSpPr>
          <p:cNvPr id="3" name="Content Placeholder 2"/>
          <p:cNvSpPr>
            <a:spLocks noGrp="1"/>
          </p:cNvSpPr>
          <p:nvPr>
            <p:ph sz="quarter" idx="1"/>
          </p:nvPr>
        </p:nvSpPr>
        <p:spPr/>
        <p:txBody>
          <a:bodyPr>
            <a:normAutofit/>
          </a:bodyPr>
          <a:lstStyle/>
          <a:p>
            <a:endParaRPr lang="en-AU" sz="2800" dirty="0" smtClean="0">
              <a:latin typeface="Cambria" pitchFamily="18" charset="0"/>
            </a:endParaRPr>
          </a:p>
          <a:p>
            <a:r>
              <a:rPr lang="en-AU" sz="2800" dirty="0" smtClean="0">
                <a:latin typeface="Cambria" pitchFamily="18" charset="0"/>
              </a:rPr>
              <a:t>Government in all its action is bound by rules fixed and announced beforehand – rules which make it possible to foresee with fair certainty how the authority will use its coercive powers in given circumstances, and to plan one’s individual affairs on the basis of this knowledge.</a:t>
            </a:r>
          </a:p>
          <a:p>
            <a:endParaRPr lang="en-AU" sz="2800" dirty="0" smtClean="0">
              <a:latin typeface="Cambria" pitchFamily="18" charset="0"/>
            </a:endParaRPr>
          </a:p>
          <a:p>
            <a:pPr algn="ctr">
              <a:buNone/>
            </a:pPr>
            <a:r>
              <a:rPr lang="en-AU" sz="1600" i="1" dirty="0" smtClean="0">
                <a:latin typeface="Cambria" pitchFamily="18" charset="0"/>
              </a:rPr>
              <a:t>F. A. Hayek, </a:t>
            </a:r>
            <a:r>
              <a:rPr lang="en-AU" sz="1600" i="1" u="sng" dirty="0" smtClean="0">
                <a:latin typeface="Cambria" pitchFamily="18" charset="0"/>
              </a:rPr>
              <a:t>The Road to Serfdom</a:t>
            </a:r>
            <a:endParaRPr lang="en-AU" sz="1600" i="1" dirty="0" smtClean="0">
              <a:latin typeface="Cambria" pitchFamily="18" charset="0"/>
            </a:endParaRPr>
          </a:p>
          <a:p>
            <a:endParaRPr lang="en-AU" sz="2800" b="1" dirty="0">
              <a:latin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sz="3600" dirty="0" smtClean="0">
                <a:latin typeface="Cambria" pitchFamily="18" charset="0"/>
              </a:rPr>
              <a:t>The Relevance of Ecologically Sustainable Development</a:t>
            </a:r>
            <a:endParaRPr lang="en-AU" sz="3600" dirty="0">
              <a:latin typeface="Cambria" pitchFamily="18" charset="0"/>
            </a:endParaRPr>
          </a:p>
        </p:txBody>
      </p:sp>
      <p:sp>
        <p:nvSpPr>
          <p:cNvPr id="3" name="Content Placeholder 2"/>
          <p:cNvSpPr>
            <a:spLocks noGrp="1"/>
          </p:cNvSpPr>
          <p:nvPr>
            <p:ph sz="quarter" idx="1"/>
          </p:nvPr>
        </p:nvSpPr>
        <p:spPr>
          <a:xfrm>
            <a:off x="612648" y="1600200"/>
            <a:ext cx="8153400" cy="4757758"/>
          </a:xfrm>
        </p:spPr>
        <p:txBody>
          <a:bodyPr>
            <a:normAutofit/>
          </a:bodyPr>
          <a:lstStyle/>
          <a:p>
            <a:r>
              <a:rPr lang="en-AU" sz="2000" dirty="0" smtClean="0">
                <a:latin typeface="Cambria" pitchFamily="18" charset="0"/>
              </a:rPr>
              <a:t>The principles of ecologically sustainable development are to be applied when decisions are being made under any legislative enactment or instrument which adopts the principles.</a:t>
            </a:r>
          </a:p>
          <a:p>
            <a:r>
              <a:rPr lang="en-AU" sz="2000" dirty="0" smtClean="0">
                <a:latin typeface="Cambria" pitchFamily="18" charset="0"/>
              </a:rPr>
              <a:t>The EPA Act is one such legislative enactment. It expressly states that one of the objects of the EPA Act is to encourage ecologically sustainable development.</a:t>
            </a:r>
          </a:p>
          <a:p>
            <a:r>
              <a:rPr lang="en-AU" sz="2000" dirty="0" smtClean="0">
                <a:latin typeface="Cambria" pitchFamily="18" charset="0"/>
              </a:rPr>
              <a:t>Section 79C(1) of the EPA Act, which sets out the relevant matters which a consent authority must take into consideration, does not expressly refer to ecologically sustainable development. Nevertheless, it does require a consent authority to take into account </a:t>
            </a:r>
            <a:r>
              <a:rPr lang="en-AU" sz="2000" smtClean="0">
                <a:latin typeface="Cambria" pitchFamily="18" charset="0"/>
              </a:rPr>
              <a:t>the “public interest” </a:t>
            </a:r>
            <a:r>
              <a:rPr lang="en-AU" sz="2000" dirty="0" smtClean="0">
                <a:latin typeface="Cambria" pitchFamily="18" charset="0"/>
              </a:rPr>
              <a:t>in s 79C(1)(e). The consideration of the public interest is ample enough, having regard to the subject matter, scope and purpose of the EPA Act, to embrace ecologically sustainable development.</a:t>
            </a:r>
          </a:p>
          <a:p>
            <a:pPr algn="ctr">
              <a:buNone/>
            </a:pPr>
            <a:r>
              <a:rPr lang="en-AU" sz="1600" i="1" dirty="0" smtClean="0">
                <a:latin typeface="Cambria" pitchFamily="18" charset="0"/>
              </a:rPr>
              <a:t>Chief Justice Brian Preston of the Land and Environment Court of New South Wales</a:t>
            </a:r>
            <a:endParaRPr lang="en-AU" sz="1600" i="1" dirty="0">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Land Act 1994</a:t>
            </a:r>
            <a:endParaRPr lang="en-AU" sz="3600" dirty="0"/>
          </a:p>
        </p:txBody>
      </p:sp>
      <p:sp>
        <p:nvSpPr>
          <p:cNvPr id="3" name="Content Placeholder 2"/>
          <p:cNvSpPr>
            <a:spLocks noGrp="1"/>
          </p:cNvSpPr>
          <p:nvPr>
            <p:ph sz="quarter" idx="1"/>
          </p:nvPr>
        </p:nvSpPr>
        <p:spPr/>
        <p:txBody>
          <a:bodyPr>
            <a:normAutofit/>
          </a:bodyPr>
          <a:lstStyle/>
          <a:p>
            <a:pPr algn="ctr">
              <a:buNone/>
            </a:pPr>
            <a:endParaRPr lang="en-AU" sz="1200" dirty="0" smtClean="0">
              <a:latin typeface="Cambria" pitchFamily="18" charset="0"/>
            </a:endParaRPr>
          </a:p>
          <a:p>
            <a:pPr algn="ctr">
              <a:buNone/>
            </a:pPr>
            <a:r>
              <a:rPr lang="en-AU" sz="2800" dirty="0" smtClean="0">
                <a:latin typeface="Cambria" pitchFamily="18" charset="0"/>
              </a:rPr>
              <a:t>Section 16</a:t>
            </a:r>
          </a:p>
          <a:p>
            <a:pPr marL="896938" indent="-674688">
              <a:buAutoNum type="arabicParenBoth"/>
            </a:pPr>
            <a:r>
              <a:rPr lang="en-AU" sz="2800" dirty="0" smtClean="0">
                <a:latin typeface="Cambria" pitchFamily="18" charset="0"/>
              </a:rPr>
              <a:t>Before land is allocated under this Act, the chief executive must evaluate the land to assess the most appropriate tenure and use for the land.</a:t>
            </a:r>
          </a:p>
          <a:p>
            <a:pPr marL="896938" indent="-674688">
              <a:buAutoNum type="arabicParenBoth"/>
            </a:pPr>
            <a:r>
              <a:rPr lang="en-AU" sz="2800" dirty="0" smtClean="0">
                <a:latin typeface="Cambria" pitchFamily="18" charset="0"/>
              </a:rPr>
              <a:t>The evaluation must take account of State, regional and local planning strategies and policies and the object of this Act.</a:t>
            </a:r>
            <a:endParaRPr lang="en-AU" sz="2800" dirty="0">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Land Act 1994</a:t>
            </a:r>
            <a:endParaRPr lang="en-AU" sz="3600" dirty="0">
              <a:latin typeface="Cambria" pitchFamily="18" charset="0"/>
            </a:endParaRPr>
          </a:p>
        </p:txBody>
      </p:sp>
      <p:sp>
        <p:nvSpPr>
          <p:cNvPr id="3" name="Content Placeholder 2"/>
          <p:cNvSpPr>
            <a:spLocks noGrp="1"/>
          </p:cNvSpPr>
          <p:nvPr>
            <p:ph sz="quarter" idx="1"/>
          </p:nvPr>
        </p:nvSpPr>
        <p:spPr>
          <a:xfrm>
            <a:off x="612648" y="1600200"/>
            <a:ext cx="8153400" cy="4757758"/>
          </a:xfrm>
        </p:spPr>
        <p:txBody>
          <a:bodyPr>
            <a:normAutofit lnSpcReduction="10000"/>
          </a:bodyPr>
          <a:lstStyle/>
          <a:p>
            <a:pPr algn="ctr">
              <a:buNone/>
            </a:pPr>
            <a:endParaRPr lang="en-AU" sz="800" dirty="0" smtClean="0">
              <a:latin typeface="Cambria" pitchFamily="18" charset="0"/>
            </a:endParaRPr>
          </a:p>
          <a:p>
            <a:pPr algn="ctr">
              <a:buNone/>
            </a:pPr>
            <a:r>
              <a:rPr lang="en-AU" sz="2000" dirty="0" smtClean="0">
                <a:latin typeface="Cambria" pitchFamily="18" charset="0"/>
              </a:rPr>
              <a:t>Section 4</a:t>
            </a:r>
          </a:p>
          <a:p>
            <a:r>
              <a:rPr lang="en-AU" sz="2000" dirty="0" smtClean="0">
                <a:latin typeface="Cambria" pitchFamily="18" charset="0"/>
              </a:rPr>
              <a:t>In the administration of this Act, land to which this Act applies must be managed for the benefit of the people of Queensland by having regard to the following principles – </a:t>
            </a:r>
          </a:p>
          <a:p>
            <a:pPr>
              <a:buNone/>
            </a:pPr>
            <a:endParaRPr lang="en-AU" sz="1200" dirty="0" smtClean="0">
              <a:latin typeface="Cambria" pitchFamily="18" charset="0"/>
            </a:endParaRPr>
          </a:p>
          <a:p>
            <a:pPr>
              <a:buNone/>
            </a:pPr>
            <a:r>
              <a:rPr lang="en-AU" sz="2000" dirty="0" smtClean="0">
                <a:latin typeface="Cambria" pitchFamily="18" charset="0"/>
              </a:rPr>
              <a:t>Sustainability</a:t>
            </a:r>
          </a:p>
          <a:p>
            <a:pPr marL="627063" indent="-319088">
              <a:buFont typeface="Wingdings" pitchFamily="2" charset="2"/>
              <a:buChar char="§"/>
            </a:pPr>
            <a:r>
              <a:rPr lang="en-AU" sz="2000" dirty="0" smtClean="0">
                <a:latin typeface="Cambria" pitchFamily="18" charset="0"/>
              </a:rPr>
              <a:t>sustainable resource use and development to ensure existing needs are met and the State’s resources are conserved for the benefit of future generations</a:t>
            </a:r>
          </a:p>
          <a:p>
            <a:pPr>
              <a:buNone/>
            </a:pPr>
            <a:r>
              <a:rPr lang="en-AU" sz="2000" dirty="0" smtClean="0">
                <a:latin typeface="Cambria" pitchFamily="18" charset="0"/>
              </a:rPr>
              <a:t>Evaluation</a:t>
            </a:r>
          </a:p>
          <a:p>
            <a:pPr marL="627063" indent="-319088">
              <a:buFont typeface="Wingdings" pitchFamily="2" charset="2"/>
              <a:buChar char="§"/>
            </a:pPr>
            <a:r>
              <a:rPr lang="en-AU" sz="2000" dirty="0" smtClean="0">
                <a:latin typeface="Cambria" pitchFamily="18" charset="0"/>
              </a:rPr>
              <a:t>land evaluation based on the appraisal of land capability and the consideration and balancing of the different economic, environmental, cultural and social opportunities and values of the land</a:t>
            </a:r>
          </a:p>
          <a:p>
            <a:pPr marL="627063" indent="-319088">
              <a:buFont typeface="Wingdings" pitchFamily="2" charset="2"/>
              <a:buChar char="§"/>
            </a:pPr>
            <a:endParaRPr lang="en-AU" sz="1800" dirty="0">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Geothermal Energy Act 2010</a:t>
            </a:r>
            <a:endParaRPr lang="en-AU" sz="3600" dirty="0"/>
          </a:p>
        </p:txBody>
      </p:sp>
      <p:sp>
        <p:nvSpPr>
          <p:cNvPr id="3" name="Content Placeholder 2"/>
          <p:cNvSpPr>
            <a:spLocks noGrp="1"/>
          </p:cNvSpPr>
          <p:nvPr>
            <p:ph sz="quarter" idx="1"/>
          </p:nvPr>
        </p:nvSpPr>
        <p:spPr/>
        <p:txBody>
          <a:bodyPr/>
          <a:lstStyle/>
          <a:p>
            <a:pPr algn="ctr">
              <a:buNone/>
            </a:pPr>
            <a:endParaRPr lang="en-AU" sz="1200" dirty="0" smtClean="0">
              <a:latin typeface="Cambria" pitchFamily="18" charset="0"/>
            </a:endParaRPr>
          </a:p>
          <a:p>
            <a:pPr algn="ctr">
              <a:buNone/>
            </a:pPr>
            <a:r>
              <a:rPr lang="en-AU" sz="2800" dirty="0" smtClean="0">
                <a:latin typeface="Cambria" pitchFamily="18" charset="0"/>
              </a:rPr>
              <a:t>Section 3 (1)</a:t>
            </a:r>
          </a:p>
          <a:p>
            <a:pPr algn="ctr">
              <a:buNone/>
            </a:pPr>
            <a:endParaRPr lang="en-AU" sz="1200" dirty="0" smtClean="0">
              <a:latin typeface="Cambria" pitchFamily="18" charset="0"/>
            </a:endParaRPr>
          </a:p>
          <a:p>
            <a:r>
              <a:rPr lang="en-AU" sz="2800" dirty="0" smtClean="0">
                <a:latin typeface="Cambria" pitchFamily="18" charset="0"/>
              </a:rPr>
              <a:t>The main purpose of this Act is to encourage and facilitate the safe production of geothermal energy for the benefit of all Queenslanders.</a:t>
            </a:r>
            <a:endParaRPr lang="en-AU" sz="2800" dirty="0">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Geothermal Energy Act 2010</a:t>
            </a:r>
            <a:endParaRPr lang="en-AU" sz="3600" dirty="0">
              <a:latin typeface="Cambria" pitchFamily="18" charset="0"/>
            </a:endParaRPr>
          </a:p>
        </p:txBody>
      </p:sp>
      <p:sp>
        <p:nvSpPr>
          <p:cNvPr id="3" name="Content Placeholder 2"/>
          <p:cNvSpPr>
            <a:spLocks noGrp="1"/>
          </p:cNvSpPr>
          <p:nvPr>
            <p:ph sz="quarter" idx="1"/>
          </p:nvPr>
        </p:nvSpPr>
        <p:spPr/>
        <p:txBody>
          <a:bodyPr>
            <a:normAutofit/>
          </a:bodyPr>
          <a:lstStyle/>
          <a:p>
            <a:pPr algn="ctr">
              <a:buNone/>
            </a:pPr>
            <a:r>
              <a:rPr lang="en-AU" sz="2000" dirty="0" smtClean="0">
                <a:latin typeface="Cambria" pitchFamily="18" charset="0"/>
              </a:rPr>
              <a:t>Section 3 (3)</a:t>
            </a:r>
          </a:p>
          <a:p>
            <a:pPr>
              <a:buNone/>
            </a:pPr>
            <a:r>
              <a:rPr lang="en-AU" sz="2000" dirty="0" smtClean="0">
                <a:latin typeface="Cambria" pitchFamily="18" charset="0"/>
              </a:rPr>
              <a:t>Other purposes of this Act are to – </a:t>
            </a:r>
          </a:p>
          <a:p>
            <a:pPr marL="514350" indent="-514350">
              <a:buAutoNum type="alphaLcParenBoth"/>
            </a:pPr>
            <a:r>
              <a:rPr lang="en-AU" sz="2000" dirty="0" smtClean="0">
                <a:latin typeface="Cambria" pitchFamily="18" charset="0"/>
              </a:rPr>
              <a:t>ensure the following for the carrying out of the activities – </a:t>
            </a:r>
          </a:p>
          <a:p>
            <a:pPr marL="514350" indent="-514350">
              <a:buNone/>
            </a:pPr>
            <a:endParaRPr lang="en-AU" sz="800" dirty="0" smtClean="0">
              <a:latin typeface="Cambria" pitchFamily="18" charset="0"/>
            </a:endParaRPr>
          </a:p>
          <a:p>
            <a:pPr marL="984250" indent="-514350">
              <a:buAutoNum type="romanLcParenBoth"/>
            </a:pPr>
            <a:r>
              <a:rPr lang="en-AU" sz="2000" dirty="0" smtClean="0">
                <a:latin typeface="Cambria" pitchFamily="18" charset="0"/>
              </a:rPr>
              <a:t>minimisation of conflict with other land uses;</a:t>
            </a:r>
          </a:p>
          <a:p>
            <a:pPr marL="984250" indent="-514350">
              <a:buAutoNum type="romanLcParenBoth"/>
            </a:pPr>
            <a:r>
              <a:rPr lang="en-AU" sz="2000" dirty="0" smtClean="0">
                <a:latin typeface="Cambria" pitchFamily="18" charset="0"/>
              </a:rPr>
              <a:t>constructive consultation with people affected by the activities;</a:t>
            </a:r>
          </a:p>
          <a:p>
            <a:pPr marL="984250" indent="-514350">
              <a:buAutoNum type="romanLcParenBoth"/>
            </a:pPr>
            <a:r>
              <a:rPr lang="en-AU" sz="2000" dirty="0" smtClean="0">
                <a:latin typeface="Cambria" pitchFamily="18" charset="0"/>
              </a:rPr>
              <a:t>appropriate compensation for owners or occupiers of land adversely affected by the activities;</a:t>
            </a:r>
          </a:p>
          <a:p>
            <a:pPr marL="984250" indent="-514350">
              <a:buAutoNum type="romanLcParenBoth"/>
            </a:pPr>
            <a:r>
              <a:rPr lang="en-AU" sz="2000" dirty="0" smtClean="0">
                <a:latin typeface="Cambria" pitchFamily="18" charset="0"/>
              </a:rPr>
              <a:t>responsible land and resource management; and</a:t>
            </a:r>
          </a:p>
          <a:p>
            <a:pPr marL="984250" indent="-984250">
              <a:buAutoNum type="romanLcParenBoth"/>
            </a:pPr>
            <a:endParaRPr lang="en-AU" sz="800" dirty="0" smtClean="0">
              <a:latin typeface="Cambria" pitchFamily="18" charset="0"/>
            </a:endParaRPr>
          </a:p>
          <a:p>
            <a:pPr marL="538163" indent="-538163">
              <a:buAutoNum type="alphaLcParenBoth" startAt="2"/>
            </a:pPr>
            <a:r>
              <a:rPr lang="en-AU" sz="2000" dirty="0" smtClean="0">
                <a:latin typeface="Cambria" pitchFamily="18" charset="0"/>
              </a:rPr>
              <a:t>encourage the use of renewable energy in the State.</a:t>
            </a:r>
          </a:p>
          <a:p>
            <a:pPr marL="538163" indent="-538163">
              <a:buAutoNum type="alphaLcParenBoth" startAt="2"/>
            </a:pPr>
            <a:endParaRPr lang="en-AU" sz="2000" dirty="0" smtClean="0">
              <a:latin typeface="Cambria" pitchFamily="18" charset="0"/>
            </a:endParaRPr>
          </a:p>
          <a:p>
            <a:pPr marL="984250" indent="-514350">
              <a:buAutoNum type="romanLcParenBoth"/>
            </a:pPr>
            <a:endParaRPr lang="en-AU" sz="2000" dirty="0" smtClean="0">
              <a:latin typeface="Cambria" pitchFamily="18" charset="0"/>
            </a:endParaRPr>
          </a:p>
          <a:p>
            <a:pPr marL="514350" indent="-514350">
              <a:buAutoNum type="alphaLcParenBoth"/>
            </a:pPr>
            <a:endParaRPr lang="en-AU" sz="2000" dirty="0" smtClean="0">
              <a:latin typeface="Cambria" pitchFamily="18" charset="0"/>
            </a:endParaRPr>
          </a:p>
          <a:p>
            <a:pPr marL="514350" indent="-514350">
              <a:buAutoNum type="alphaLcParenBoth"/>
            </a:pPr>
            <a:endParaRPr lang="en-AU" sz="2000" dirty="0" smtClean="0">
              <a:latin typeface="Cambria" pitchFamily="18" charset="0"/>
            </a:endParaRPr>
          </a:p>
          <a:p>
            <a:endParaRPr lang="en-AU" sz="2800" dirty="0" smtClean="0">
              <a:latin typeface="Cambria" pitchFamily="18" charset="0"/>
            </a:endParaRPr>
          </a:p>
          <a:p>
            <a:endParaRPr lang="en-AU" sz="2800" dirty="0">
              <a:latin typeface="Cambr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latin typeface="Cambria" pitchFamily="18" charset="0"/>
              </a:rPr>
              <a:t>Geothermal Energy Act 2010</a:t>
            </a:r>
            <a:endParaRPr lang="en-AU" sz="3600" dirty="0">
              <a:latin typeface="Cambria" pitchFamily="18" charset="0"/>
            </a:endParaRPr>
          </a:p>
        </p:txBody>
      </p:sp>
      <p:sp>
        <p:nvSpPr>
          <p:cNvPr id="3" name="Content Placeholder 2"/>
          <p:cNvSpPr>
            <a:spLocks noGrp="1"/>
          </p:cNvSpPr>
          <p:nvPr>
            <p:ph sz="quarter" idx="1"/>
          </p:nvPr>
        </p:nvSpPr>
        <p:spPr/>
        <p:txBody>
          <a:bodyPr>
            <a:normAutofit/>
          </a:bodyPr>
          <a:lstStyle/>
          <a:p>
            <a:pPr algn="ctr">
              <a:buNone/>
            </a:pPr>
            <a:endParaRPr lang="en-AU" sz="1200" dirty="0" smtClean="0">
              <a:latin typeface="Cambria" pitchFamily="18" charset="0"/>
            </a:endParaRPr>
          </a:p>
          <a:p>
            <a:pPr algn="ctr">
              <a:buNone/>
            </a:pPr>
            <a:r>
              <a:rPr lang="en-AU" sz="2800" dirty="0" smtClean="0">
                <a:latin typeface="Cambria" pitchFamily="18" charset="0"/>
              </a:rPr>
              <a:t>Section 80</a:t>
            </a:r>
          </a:p>
          <a:p>
            <a:pPr algn="ctr">
              <a:buNone/>
            </a:pPr>
            <a:endParaRPr lang="en-AU" sz="1200" dirty="0" smtClean="0">
              <a:latin typeface="Cambria" pitchFamily="18" charset="0"/>
            </a:endParaRPr>
          </a:p>
          <a:p>
            <a:r>
              <a:rPr lang="en-AU" sz="2800" dirty="0" smtClean="0">
                <a:latin typeface="Cambria" pitchFamily="18" charset="0"/>
              </a:rPr>
              <a:t>Subject to section 83, the Minister may grant the applicant a geothermal lease only if satisfied the requirements mentioned in section 81 have been complied with.</a:t>
            </a:r>
            <a:endParaRPr lang="en-AU" sz="2800" dirty="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219</TotalTime>
  <Words>1456</Words>
  <Application>Microsoft Office PowerPoint</Application>
  <PresentationFormat>On-screen Show (4:3)</PresentationFormat>
  <Paragraphs>185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Median</vt:lpstr>
      <vt:lpstr>the diversity of interests in environmental governance  a challenge for the  rule of law    </vt:lpstr>
      <vt:lpstr>Approaches to the Rule of Law</vt:lpstr>
      <vt:lpstr>One Meaning of the Rule of Law</vt:lpstr>
      <vt:lpstr>The Relevance of Ecologically Sustainable Development</vt:lpstr>
      <vt:lpstr>Land Act 1994</vt:lpstr>
      <vt:lpstr>Land Act 1994</vt:lpstr>
      <vt:lpstr>Geothermal Energy Act 2010</vt:lpstr>
      <vt:lpstr>Geothermal Energy Act 2010</vt:lpstr>
      <vt:lpstr>Geothermal Energy Act 2010</vt:lpstr>
      <vt:lpstr>Geothermal Energy Act 2010</vt:lpstr>
      <vt:lpstr>Geothermal Energy Act 2010</vt:lpstr>
      <vt:lpstr>Environmental Protection Act 1994</vt:lpstr>
      <vt:lpstr>Environmental Protection Act 1994</vt:lpstr>
      <vt:lpstr>Environmental Protection Act 1994</vt:lpstr>
      <vt:lpstr>Environmental Protection Act 1994</vt:lpstr>
      <vt:lpstr>Strategic Cropping Land Act 2011</vt:lpstr>
      <vt:lpstr>Strategic Cropping Land Act 2011</vt:lpstr>
      <vt:lpstr>Strategic Cropping Land Act 2011</vt:lpstr>
      <vt:lpstr>Strategic Cropping Land Act 2011</vt:lpstr>
      <vt:lpstr>Aboriginal Cultural Heritage Act 2003</vt:lpstr>
      <vt:lpstr>Aboriginal Cultural Heritage Act 2003</vt:lpstr>
      <vt:lpstr>Aboriginal Cultural Heritage Act 2003</vt:lpstr>
      <vt:lpstr>Aboriginal Cultural Heritage Act 2003</vt:lpstr>
      <vt:lpstr>Aboriginal Cultural Heritage Act 2003</vt:lpstr>
      <vt:lpstr>Wild Rivers Act 2005</vt:lpstr>
      <vt:lpstr>Wild Rivers Act 2005</vt:lpstr>
      <vt:lpstr>Wild Rivers Act 2005</vt:lpstr>
    </vt:vector>
  </TitlesOfParts>
  <Company>QUT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diversity of interests in environmental governance  a challenge for the  rule of law</dc:title>
  <dc:creator>lee</dc:creator>
  <cp:lastModifiedBy>rolia</cp:lastModifiedBy>
  <cp:revision>48</cp:revision>
  <dcterms:created xsi:type="dcterms:W3CDTF">2012-03-30T01:06:52Z</dcterms:created>
  <dcterms:modified xsi:type="dcterms:W3CDTF">2012-11-20T00:43:46Z</dcterms:modified>
</cp:coreProperties>
</file>