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ie Charles" initials="JC" lastIdx="1" clrIdx="0">
    <p:extLst>
      <p:ext uri="{19B8F6BF-5375-455C-9EA6-DF929625EA0E}">
        <p15:presenceInfo xmlns:p15="http://schemas.microsoft.com/office/powerpoint/2012/main" userId="bfcd68e1c84de7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1" d="100"/>
          <a:sy n="71" d="100"/>
        </p:scale>
        <p:origin x="498"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06T15:55:57.648" idx="1">
    <p:pos x="5472" y="940"/>
    <p:text/>
    <p:extLst>
      <p:ext uri="{C676402C-5697-4E1C-873F-D02D1690AC5C}">
        <p15:threadingInfo xmlns:p15="http://schemas.microsoft.com/office/powerpoint/2012/main" timeZoneBias="-6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f4b1f0da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f4b1f0d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f4b1f0daf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f4b1f0da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f4b1f0daf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f4b1f0daf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eb6a4f2f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4eb6a4f2f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4f4b1f0daf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4f4b1f0daf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4f4b1f0daf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4f4b1f0daf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4f4b1f0daf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4f4b1f0daf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4f4b1f0daf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4f4b1f0daf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GB"/>
              <a:t>Rule of Law Institute of Australia 2019</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7541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GB"/>
              <a:t>Rule of Law Institute of Australia 2019</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368075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GB"/>
              <a:t>Rule of Law Institute of Australia 2019</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38802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303268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GB"/>
              <a:t>Rule of Law Institute of Australia 2019</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102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GB"/>
              <a:t>Rule of Law Institute of Australia 2019</a:t>
            </a:r>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39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GB"/>
              <a:t>Rule of Law Institute of Australia 2019</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37413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GB"/>
              <a:t>Rule of Law Institute of Australia 2019</a:t>
            </a:r>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6296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GB"/>
              <a:t>Rule of Law Institute of Australia 2019</a:t>
            </a:r>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1685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GB"/>
              <a:t>Rule of Law Institute of Australia 2019</a:t>
            </a:r>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96076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endParaRPr lang="en-US" dirty="0"/>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r>
              <a:rPr lang="en-GB"/>
              <a:t>Rule of Law Institute of Australia 2019</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6104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GB"/>
              <a:t>Rule of Law Institute of Australia 2019</a:t>
            </a:r>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03703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endParaRPr lang="en-US" dirty="0"/>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r>
              <a:rPr lang="en-GB"/>
              <a:t>Rule of Law Institute of Australia 2019</a:t>
            </a:r>
            <a:endParaRPr lang="en-US" dirty="0"/>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175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alrc.gov.au/about"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qlrc.qld.gov.au/members-and-staff"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tatements.qld.gov.au/Statement/2018/10/31/human-rights-bill-honours-another-palaszczuk-government-election-commitment"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www.gaden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5200" dirty="0">
                <a:solidFill>
                  <a:schemeClr val="dk1"/>
                </a:solidFill>
              </a:rPr>
              <a:t>Law Reform</a:t>
            </a:r>
          </a:p>
          <a:p>
            <a:pPr marL="0" lvl="0" indent="0" algn="ctr" rtl="0">
              <a:spcBef>
                <a:spcPts val="0"/>
              </a:spcBef>
              <a:spcAft>
                <a:spcPts val="0"/>
              </a:spcAft>
              <a:buClr>
                <a:schemeClr val="dk1"/>
              </a:buClr>
              <a:buSzPts val="1100"/>
              <a:buFont typeface="Arial"/>
              <a:buNone/>
            </a:pPr>
            <a:r>
              <a:rPr lang="en" sz="4000" dirty="0">
                <a:solidFill>
                  <a:schemeClr val="dk1"/>
                </a:solidFill>
              </a:rPr>
              <a:t>www.ruleoflaw.org.au</a:t>
            </a:r>
            <a:endParaRPr sz="4000" dirty="0"/>
          </a:p>
        </p:txBody>
      </p:sp>
      <p:pic>
        <p:nvPicPr>
          <p:cNvPr id="55" name="Google Shape;55;p13"/>
          <p:cNvPicPr preferRelativeResize="0"/>
          <p:nvPr/>
        </p:nvPicPr>
        <p:blipFill>
          <a:blip r:embed="rId3">
            <a:alphaModFix/>
          </a:blip>
          <a:stretch>
            <a:fillRect/>
          </a:stretch>
        </p:blipFill>
        <p:spPr>
          <a:xfrm>
            <a:off x="990600" y="152400"/>
            <a:ext cx="7226645" cy="2529326"/>
          </a:xfrm>
          <a:prstGeom prst="rect">
            <a:avLst/>
          </a:prstGeom>
          <a:noFill/>
          <a:ln>
            <a:noFill/>
          </a:ln>
        </p:spPr>
      </p:pic>
      <p:sp>
        <p:nvSpPr>
          <p:cNvPr id="2" name="Footer Placeholder 1">
            <a:extLst>
              <a:ext uri="{FF2B5EF4-FFF2-40B4-BE49-F238E27FC236}">
                <a16:creationId xmlns:a16="http://schemas.microsoft.com/office/drawing/2014/main" id="{1E898E88-CBA6-43CB-A692-C7B5FAE5F6C7}"/>
              </a:ext>
            </a:extLst>
          </p:cNvPr>
          <p:cNvSpPr>
            <a:spLocks noGrp="1"/>
          </p:cNvSpPr>
          <p:nvPr>
            <p:ph type="ftr" sz="quarter" idx="11"/>
          </p:nvPr>
        </p:nvSpPr>
        <p:spPr/>
        <p:txBody>
          <a:bodyPr/>
          <a:lstStyle/>
          <a:p>
            <a:r>
              <a:rPr lang="en-GB"/>
              <a:t>Rule of Law Institute of Australia 2019</a:t>
            </a:r>
            <a:endParaRPr lang="en-US" dirty="0"/>
          </a:p>
        </p:txBody>
      </p:sp>
      <p:sp>
        <p:nvSpPr>
          <p:cNvPr id="3" name="Slide Number Placeholder 2">
            <a:extLst>
              <a:ext uri="{FF2B5EF4-FFF2-40B4-BE49-F238E27FC236}">
                <a16:creationId xmlns:a16="http://schemas.microsoft.com/office/drawing/2014/main" id="{5760BFEC-E2FB-44D4-9CB9-C6CE68DBCF6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Law Reform</a:t>
            </a:r>
            <a:endParaRPr/>
          </a:p>
        </p:txBody>
      </p:sp>
      <p:sp>
        <p:nvSpPr>
          <p:cNvPr id="61" name="Google Shape;61;p14"/>
          <p:cNvSpPr txBox="1">
            <a:spLocks noGrp="1"/>
          </p:cNvSpPr>
          <p:nvPr>
            <p:ph type="body" idx="1"/>
          </p:nvPr>
        </p:nvSpPr>
        <p:spPr>
          <a:xfrm>
            <a:off x="465800" y="107540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solidFill>
                  <a:srgbClr val="333333"/>
                </a:solidFill>
                <a:highlight>
                  <a:srgbClr val="FFFFFF"/>
                </a:highlight>
              </a:rPr>
              <a:t>"Law reform is the modernisation of the law by: bringing it into accord with current conditions; the elimination of defects in the law; the simplification of the law; and the adoption of new or more effective methods for the administration of the law and the dispensation of justice" (</a:t>
            </a:r>
            <a:r>
              <a:rPr lang="en" sz="2000" i="1" dirty="0">
                <a:solidFill>
                  <a:srgbClr val="333333"/>
                </a:solidFill>
                <a:highlight>
                  <a:srgbClr val="FFFFFF"/>
                </a:highlight>
              </a:rPr>
              <a:t>Encyclopaedic Australian Legal Dictionary</a:t>
            </a:r>
            <a:r>
              <a:rPr lang="en" sz="2000" dirty="0">
                <a:solidFill>
                  <a:srgbClr val="333333"/>
                </a:solidFill>
                <a:highlight>
                  <a:srgbClr val="FFFFFF"/>
                </a:highlight>
              </a:rPr>
              <a:t>).</a:t>
            </a:r>
            <a:endParaRPr sz="2000" dirty="0"/>
          </a:p>
          <a:p>
            <a:pPr marL="0" lvl="0" indent="0" algn="l" rtl="0">
              <a:spcBef>
                <a:spcPts val="1600"/>
              </a:spcBef>
              <a:spcAft>
                <a:spcPts val="0"/>
              </a:spcAft>
              <a:buNone/>
            </a:pPr>
            <a:r>
              <a:rPr lang="en" sz="2000" dirty="0"/>
              <a:t>Law Reform is about looking at current laws and advising on changes that might be required.</a:t>
            </a:r>
            <a:endParaRPr sz="2000" dirty="0"/>
          </a:p>
          <a:p>
            <a:pPr marL="0" lvl="0" indent="0" algn="l" rtl="0">
              <a:spcBef>
                <a:spcPts val="1600"/>
              </a:spcBef>
              <a:spcAft>
                <a:spcPts val="0"/>
              </a:spcAft>
              <a:buNone/>
            </a:pPr>
            <a:r>
              <a:rPr lang="en" sz="2000" dirty="0"/>
              <a:t>It also includes looking at societal issues and advising on new laws that might be need to be introduced, where no laws currently exist.</a:t>
            </a:r>
            <a:endParaRPr sz="2000" dirty="0"/>
          </a:p>
          <a:p>
            <a:pPr marL="0" lvl="0" indent="0" algn="l" rtl="0">
              <a:spcBef>
                <a:spcPts val="1600"/>
              </a:spcBef>
              <a:spcAft>
                <a:spcPts val="0"/>
              </a:spcAft>
              <a:buNone/>
            </a:pPr>
            <a:endParaRPr dirty="0"/>
          </a:p>
          <a:p>
            <a:pPr marL="0" lvl="0" indent="0" algn="l" rtl="0">
              <a:spcBef>
                <a:spcPts val="1600"/>
              </a:spcBef>
              <a:spcAft>
                <a:spcPts val="1600"/>
              </a:spcAft>
              <a:buNone/>
            </a:pPr>
            <a:endParaRPr dirty="0"/>
          </a:p>
        </p:txBody>
      </p:sp>
      <p:sp>
        <p:nvSpPr>
          <p:cNvPr id="2" name="Slide Number Placeholder 1">
            <a:extLst>
              <a:ext uri="{FF2B5EF4-FFF2-40B4-BE49-F238E27FC236}">
                <a16:creationId xmlns:a16="http://schemas.microsoft.com/office/drawing/2014/main" id="{1703A060-D786-4463-BAB8-FB6C53C788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Law Reform Process</a:t>
            </a:r>
            <a:endParaRPr/>
          </a:p>
        </p:txBody>
      </p:sp>
      <p:sp>
        <p:nvSpPr>
          <p:cNvPr id="67" name="Google Shape;67;p15"/>
          <p:cNvSpPr txBox="1">
            <a:spLocks noGrp="1"/>
          </p:cNvSpPr>
          <p:nvPr>
            <p:ph type="body" idx="1"/>
          </p:nvPr>
        </p:nvSpPr>
        <p:spPr>
          <a:xfrm>
            <a:off x="311700" y="1324535"/>
            <a:ext cx="8520600" cy="32443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b="1" dirty="0"/>
              <a:t>Why do we do it?</a:t>
            </a:r>
            <a:endParaRPr sz="1900" b="1" dirty="0"/>
          </a:p>
          <a:p>
            <a:pPr marL="0" lvl="0" indent="0" algn="l" rtl="0">
              <a:spcBef>
                <a:spcPts val="1600"/>
              </a:spcBef>
              <a:spcAft>
                <a:spcPts val="0"/>
              </a:spcAft>
              <a:buNone/>
            </a:pPr>
            <a:r>
              <a:rPr lang="en" sz="1900" dirty="0"/>
              <a:t>Changes in our society, technology and business can mean that laws need to be brought up to date or introduced, e.g laws about the sending of data on the internet did not previously exist, as there was no internet.</a:t>
            </a:r>
            <a:endParaRPr sz="1900" dirty="0"/>
          </a:p>
          <a:p>
            <a:pPr marL="0" lvl="0" indent="0" algn="l" rtl="0">
              <a:spcBef>
                <a:spcPts val="1600"/>
              </a:spcBef>
              <a:spcAft>
                <a:spcPts val="0"/>
              </a:spcAft>
              <a:buNone/>
            </a:pPr>
            <a:r>
              <a:rPr lang="en" sz="1900" b="1" dirty="0"/>
              <a:t>Who does it?</a:t>
            </a:r>
            <a:endParaRPr sz="1900" b="1" dirty="0"/>
          </a:p>
          <a:p>
            <a:pPr marL="0" lvl="0" indent="0" algn="l" rtl="0">
              <a:spcBef>
                <a:spcPts val="1600"/>
              </a:spcBef>
              <a:spcAft>
                <a:spcPts val="0"/>
              </a:spcAft>
              <a:buNone/>
            </a:pPr>
            <a:r>
              <a:rPr lang="en" sz="1900" dirty="0"/>
              <a:t>A Commission is set up with members appointed by the Governor-General or Governor (if a state Commission) upon the advice of the attorney-general, to work together to investigate law reform issues and prepare reports for the government.  These members are usually senior lawyers, retired judges or legal academics.</a:t>
            </a:r>
            <a:endParaRPr sz="1900" dirty="0"/>
          </a:p>
          <a:p>
            <a:pPr marL="0" lvl="0" indent="0" algn="l" rtl="0">
              <a:spcBef>
                <a:spcPts val="1600"/>
              </a:spcBef>
              <a:spcAft>
                <a:spcPts val="0"/>
              </a:spcAft>
              <a:buNone/>
            </a:pPr>
            <a:endParaRPr sz="2000" dirty="0"/>
          </a:p>
          <a:p>
            <a:pPr marL="0" lvl="0" indent="0" algn="l" rtl="0">
              <a:spcBef>
                <a:spcPts val="1600"/>
              </a:spcBef>
              <a:spcAft>
                <a:spcPts val="1600"/>
              </a:spcAft>
              <a:buNone/>
            </a:pPr>
            <a:endParaRPr dirty="0"/>
          </a:p>
        </p:txBody>
      </p:sp>
      <p:sp>
        <p:nvSpPr>
          <p:cNvPr id="2" name="Slide Number Placeholder 1">
            <a:extLst>
              <a:ext uri="{FF2B5EF4-FFF2-40B4-BE49-F238E27FC236}">
                <a16:creationId xmlns:a16="http://schemas.microsoft.com/office/drawing/2014/main" id="{0B875F16-5CC0-42A7-88A6-EC61E4226E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Law Reform Process 1</a:t>
            </a:r>
            <a:endParaRPr/>
          </a:p>
        </p:txBody>
      </p:sp>
      <p:sp>
        <p:nvSpPr>
          <p:cNvPr id="73" name="Google Shape;73;p16"/>
          <p:cNvSpPr txBox="1">
            <a:spLocks noGrp="1"/>
          </p:cNvSpPr>
          <p:nvPr>
            <p:ph type="body" idx="1"/>
          </p:nvPr>
        </p:nvSpPr>
        <p:spPr>
          <a:xfrm>
            <a:off x="241375" y="1358153"/>
            <a:ext cx="8520600" cy="320067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dirty="0"/>
              <a:t>How do we do Law Reform - Commission of </a:t>
            </a:r>
            <a:r>
              <a:rPr lang="en-AU" sz="2400" b="1" dirty="0"/>
              <a:t>I</a:t>
            </a:r>
            <a:r>
              <a:rPr lang="en" sz="2400" b="1" dirty="0"/>
              <a:t>nquiry</a:t>
            </a:r>
            <a:endParaRPr sz="2400" b="1" dirty="0"/>
          </a:p>
          <a:p>
            <a:pPr marL="457200" lvl="0" indent="-342900" algn="l" rtl="0">
              <a:spcBef>
                <a:spcPts val="1600"/>
              </a:spcBef>
              <a:spcAft>
                <a:spcPts val="0"/>
              </a:spcAft>
              <a:buSzPts val="1800"/>
              <a:buChar char="●"/>
            </a:pPr>
            <a:r>
              <a:rPr lang="en" sz="2400" dirty="0"/>
              <a:t>The Commission can only look at particular areas of law referred to them by the attorney-general in that jurisdiction.  </a:t>
            </a:r>
            <a:endParaRPr sz="2400" dirty="0"/>
          </a:p>
          <a:p>
            <a:pPr marL="457200" lvl="0" indent="-342900" algn="l" rtl="0">
              <a:spcBef>
                <a:spcPts val="0"/>
              </a:spcBef>
              <a:spcAft>
                <a:spcPts val="0"/>
              </a:spcAft>
              <a:buSzPts val="1800"/>
              <a:buChar char="●"/>
            </a:pPr>
            <a:r>
              <a:rPr lang="en" sz="2400" dirty="0"/>
              <a:t>The attorney-general will ask the Commission to prepare a report, which contain recommendations for the government about introducing new or changed laws.  </a:t>
            </a:r>
            <a:endParaRPr sz="2400" dirty="0"/>
          </a:p>
          <a:p>
            <a:pPr marL="457200" lvl="0" indent="-342900" algn="l" rtl="0">
              <a:spcBef>
                <a:spcPts val="0"/>
              </a:spcBef>
              <a:spcAft>
                <a:spcPts val="0"/>
              </a:spcAft>
              <a:buSzPts val="1800"/>
              <a:buChar char="●"/>
            </a:pPr>
            <a:r>
              <a:rPr lang="en" sz="2400" dirty="0"/>
              <a:t>Once the report is completed, the government will decide if it wants to bring in any of those changes, through a Bill in Parliament.</a:t>
            </a:r>
            <a:endParaRPr sz="2400" dirty="0"/>
          </a:p>
          <a:p>
            <a:pPr marL="0" lvl="0" indent="0" algn="l" rtl="0">
              <a:spcBef>
                <a:spcPts val="1600"/>
              </a:spcBef>
              <a:spcAft>
                <a:spcPts val="1600"/>
              </a:spcAft>
              <a:buClr>
                <a:schemeClr val="dk1"/>
              </a:buClr>
              <a:buSzPts val="1100"/>
              <a:buFont typeface="Arial"/>
              <a:buNone/>
            </a:pPr>
            <a:endParaRPr sz="1200" dirty="0"/>
          </a:p>
        </p:txBody>
      </p:sp>
      <p:sp>
        <p:nvSpPr>
          <p:cNvPr id="2" name="Slide Number Placeholder 1">
            <a:extLst>
              <a:ext uri="{FF2B5EF4-FFF2-40B4-BE49-F238E27FC236}">
                <a16:creationId xmlns:a16="http://schemas.microsoft.com/office/drawing/2014/main" id="{A21B9C1E-B990-4EDA-8540-66606828015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Law Reform Process 2</a:t>
            </a:r>
            <a:endParaRPr/>
          </a:p>
        </p:txBody>
      </p:sp>
      <p:sp>
        <p:nvSpPr>
          <p:cNvPr id="79" name="Google Shape;79;p17"/>
          <p:cNvSpPr txBox="1">
            <a:spLocks noGrp="1"/>
          </p:cNvSpPr>
          <p:nvPr>
            <p:ph type="body" idx="1"/>
          </p:nvPr>
        </p:nvSpPr>
        <p:spPr>
          <a:xfrm>
            <a:off x="311700" y="1405217"/>
            <a:ext cx="8520600" cy="3163657"/>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 sz="1600" dirty="0"/>
              <a:t>Before:preparing its report, the Commission will advertise for people to write submissions to it about that particular legal issue.  </a:t>
            </a:r>
            <a:endParaRPr sz="1600" dirty="0"/>
          </a:p>
          <a:p>
            <a:pPr marL="457200" lvl="0" indent="-317500" algn="l" rtl="0">
              <a:spcBef>
                <a:spcPts val="0"/>
              </a:spcBef>
              <a:spcAft>
                <a:spcPts val="0"/>
              </a:spcAft>
              <a:buSzPts val="1400"/>
              <a:buChar char="●"/>
            </a:pPr>
            <a:r>
              <a:rPr lang="en" sz="1600" dirty="0"/>
              <a:t>Any person or group can make written submissions to a Law Reform Commission.  </a:t>
            </a:r>
            <a:endParaRPr sz="1600" dirty="0"/>
          </a:p>
          <a:p>
            <a:pPr marL="457200" lvl="0" indent="-317500" algn="l" rtl="0">
              <a:spcBef>
                <a:spcPts val="0"/>
              </a:spcBef>
              <a:spcAft>
                <a:spcPts val="0"/>
              </a:spcAft>
              <a:buSzPts val="1400"/>
              <a:buChar char="●"/>
            </a:pPr>
            <a:r>
              <a:rPr lang="en" sz="1600" dirty="0"/>
              <a:t>There will be a timeframe for people to make their written submissions.  </a:t>
            </a:r>
            <a:endParaRPr sz="1600" dirty="0"/>
          </a:p>
          <a:p>
            <a:pPr marL="457200" lvl="0" indent="-317500" algn="l" rtl="0">
              <a:spcBef>
                <a:spcPts val="0"/>
              </a:spcBef>
              <a:spcAft>
                <a:spcPts val="0"/>
              </a:spcAft>
              <a:buSzPts val="1400"/>
              <a:buChar char="●"/>
            </a:pPr>
            <a:r>
              <a:rPr lang="en" sz="1600" dirty="0"/>
              <a:t>Once that time is up, the Commission members and their staff will read all of the submissions and put together their recommendations about law reform in that area in a report. </a:t>
            </a:r>
            <a:endParaRPr sz="1600" dirty="0"/>
          </a:p>
          <a:p>
            <a:pPr marL="457200" lvl="0" indent="-317500" algn="l" rtl="0">
              <a:spcBef>
                <a:spcPts val="0"/>
              </a:spcBef>
              <a:spcAft>
                <a:spcPts val="0"/>
              </a:spcAft>
              <a:buSzPts val="1400"/>
              <a:buChar char="●"/>
            </a:pPr>
            <a:r>
              <a:rPr lang="en" sz="1600" dirty="0"/>
              <a:t> The Commission may or may not recommend changes to the law or the introduction of new laws in a particular area, depending on what the submissions might say and what they think is appropriate.</a:t>
            </a:r>
            <a:endParaRPr sz="1600" dirty="0"/>
          </a:p>
          <a:p>
            <a:pPr marL="457200" lvl="0" indent="-317500" algn="l" rtl="0">
              <a:spcBef>
                <a:spcPts val="0"/>
              </a:spcBef>
              <a:spcAft>
                <a:spcPts val="0"/>
              </a:spcAft>
              <a:buSzPts val="1400"/>
              <a:buChar char="●"/>
            </a:pPr>
            <a:r>
              <a:rPr lang="en" sz="1600" b="1" dirty="0"/>
              <a:t>The Commission is an independent statutory body.  This means that it will not necessarily make recommendations that the government wants or on the basis of the public submissions made to it.  It will take the public submissions into account making their decision and will make reference to the submissions in its report.</a:t>
            </a:r>
            <a:endParaRPr sz="1600" b="1" dirty="0"/>
          </a:p>
          <a:p>
            <a:pPr marL="0" lvl="0" indent="0" algn="l" rtl="0">
              <a:spcBef>
                <a:spcPts val="1600"/>
              </a:spcBef>
              <a:spcAft>
                <a:spcPts val="1600"/>
              </a:spcAft>
              <a:buNone/>
            </a:pPr>
            <a:endParaRPr dirty="0"/>
          </a:p>
        </p:txBody>
      </p:sp>
      <p:sp>
        <p:nvSpPr>
          <p:cNvPr id="2" name="Slide Number Placeholder 1">
            <a:extLst>
              <a:ext uri="{FF2B5EF4-FFF2-40B4-BE49-F238E27FC236}">
                <a16:creationId xmlns:a16="http://schemas.microsoft.com/office/drawing/2014/main" id="{492C799C-847C-4130-9577-27E0E1C78F7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Law Reform Commissions - Federal</a:t>
            </a:r>
            <a:endParaRPr/>
          </a:p>
        </p:txBody>
      </p:sp>
      <p:sp>
        <p:nvSpPr>
          <p:cNvPr id="85" name="Google Shape;85;p18"/>
          <p:cNvSpPr txBox="1">
            <a:spLocks noGrp="1"/>
          </p:cNvSpPr>
          <p:nvPr>
            <p:ph type="body" idx="1"/>
          </p:nvPr>
        </p:nvSpPr>
        <p:spPr>
          <a:xfrm>
            <a:off x="311700" y="1371599"/>
            <a:ext cx="8520600" cy="319727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2400" i="1" dirty="0"/>
              <a:t>Australian Law Reform Commission </a:t>
            </a:r>
            <a:endParaRPr sz="2400" i="1" dirty="0"/>
          </a:p>
          <a:p>
            <a:pPr marL="457200" lvl="0" indent="-381000" algn="l" rtl="0">
              <a:spcBef>
                <a:spcPts val="0"/>
              </a:spcBef>
              <a:spcAft>
                <a:spcPts val="0"/>
              </a:spcAft>
              <a:buSzPts val="2400"/>
              <a:buChar char="●"/>
            </a:pPr>
            <a:r>
              <a:rPr lang="en" sz="2400" dirty="0"/>
              <a:t>Federal Commission - now based in Brisbane.</a:t>
            </a:r>
            <a:endParaRPr sz="2400" dirty="0"/>
          </a:p>
          <a:p>
            <a:pPr marL="457200" lvl="0" indent="-381000" algn="l" rtl="0">
              <a:spcBef>
                <a:spcPts val="0"/>
              </a:spcBef>
              <a:spcAft>
                <a:spcPts val="0"/>
              </a:spcAft>
              <a:buSzPts val="2400"/>
              <a:buChar char="●"/>
            </a:pPr>
            <a:r>
              <a:rPr lang="en" sz="2400" dirty="0"/>
              <a:t>It prepares reports on topics selected by the Attorney-General of Australia.</a:t>
            </a:r>
            <a:endParaRPr sz="2400" dirty="0"/>
          </a:p>
          <a:p>
            <a:pPr marL="457200" lvl="0" indent="-381000" algn="l" rtl="0">
              <a:spcBef>
                <a:spcPts val="0"/>
              </a:spcBef>
              <a:spcAft>
                <a:spcPts val="0"/>
              </a:spcAft>
              <a:buSzPts val="2400"/>
              <a:buChar char="●"/>
            </a:pPr>
            <a:r>
              <a:rPr lang="en" sz="2400" u="sng" dirty="0">
                <a:solidFill>
                  <a:schemeClr val="hlink"/>
                </a:solidFill>
                <a:hlinkClick r:id="rId3"/>
              </a:rPr>
              <a:t>https://www.alrc.gov.au/about</a:t>
            </a:r>
            <a:endParaRPr sz="2400" dirty="0"/>
          </a:p>
          <a:p>
            <a:pPr marL="457200" lvl="0" indent="-381000" algn="l" rtl="0">
              <a:spcBef>
                <a:spcPts val="0"/>
              </a:spcBef>
              <a:spcAft>
                <a:spcPts val="0"/>
              </a:spcAft>
              <a:buSzPts val="2400"/>
              <a:buChar char="●"/>
            </a:pPr>
            <a:r>
              <a:rPr lang="en" sz="2400" dirty="0"/>
              <a:t>Recent Reports: Review of the Family Law System, Inquiry into the Incarceration Rates of ATSI people, Inquiry into Class Action Proceedings.</a:t>
            </a:r>
            <a:endParaRPr sz="2400" dirty="0"/>
          </a:p>
          <a:p>
            <a:pPr marL="0" lvl="0" indent="0" algn="l" rtl="0">
              <a:spcBef>
                <a:spcPts val="1600"/>
              </a:spcBef>
              <a:spcAft>
                <a:spcPts val="1600"/>
              </a:spcAft>
              <a:buNone/>
            </a:pPr>
            <a:endParaRPr dirty="0"/>
          </a:p>
        </p:txBody>
      </p:sp>
      <p:sp>
        <p:nvSpPr>
          <p:cNvPr id="2" name="Slide Number Placeholder 1">
            <a:extLst>
              <a:ext uri="{FF2B5EF4-FFF2-40B4-BE49-F238E27FC236}">
                <a16:creationId xmlns:a16="http://schemas.microsoft.com/office/drawing/2014/main" id="{87F06DD0-F35C-46FC-A89A-55AC14D61CB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Law Reform Commissions - State</a:t>
            </a:r>
            <a:endParaRPr/>
          </a:p>
        </p:txBody>
      </p:sp>
      <p:sp>
        <p:nvSpPr>
          <p:cNvPr id="91" name="Google Shape;91;p19"/>
          <p:cNvSpPr txBox="1">
            <a:spLocks noGrp="1"/>
          </p:cNvSpPr>
          <p:nvPr>
            <p:ph type="body" idx="1"/>
          </p:nvPr>
        </p:nvSpPr>
        <p:spPr>
          <a:xfrm>
            <a:off x="311700" y="1734671"/>
            <a:ext cx="8520600" cy="2834204"/>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SzPts val="1900"/>
              <a:buChar char="●"/>
            </a:pPr>
            <a:r>
              <a:rPr lang="en" sz="1900" dirty="0"/>
              <a:t>Queensland Law Reform Commission (QLRC)</a:t>
            </a:r>
            <a:endParaRPr sz="1900" dirty="0"/>
          </a:p>
          <a:p>
            <a:pPr marL="457200" lvl="0" indent="-349250" algn="l" rtl="0">
              <a:spcBef>
                <a:spcPts val="0"/>
              </a:spcBef>
              <a:spcAft>
                <a:spcPts val="0"/>
              </a:spcAft>
              <a:buClr>
                <a:schemeClr val="dk1"/>
              </a:buClr>
              <a:buSzPts val="1900"/>
              <a:buChar char="●"/>
            </a:pPr>
            <a:r>
              <a:rPr lang="en" sz="1900" b="1" dirty="0">
                <a:solidFill>
                  <a:schemeClr val="dk1"/>
                </a:solidFill>
              </a:rPr>
              <a:t>The Queensland Law Reform Commission is an independent statutory body established under the </a:t>
            </a:r>
            <a:r>
              <a:rPr lang="en" sz="1900" b="1" i="1" dirty="0">
                <a:solidFill>
                  <a:schemeClr val="dk1"/>
                </a:solidFill>
              </a:rPr>
              <a:t>Law Reform Commission Act 1968</a:t>
            </a:r>
            <a:r>
              <a:rPr lang="en" sz="1900" b="1" dirty="0">
                <a:solidFill>
                  <a:schemeClr val="dk1"/>
                </a:solidFill>
              </a:rPr>
              <a:t> (Qld).</a:t>
            </a:r>
            <a:endParaRPr sz="1900" b="1" dirty="0">
              <a:solidFill>
                <a:schemeClr val="dk1"/>
              </a:solidFill>
            </a:endParaRPr>
          </a:p>
          <a:p>
            <a:pPr marL="457200" lvl="0" indent="-349250" algn="l" rtl="0">
              <a:spcBef>
                <a:spcPts val="0"/>
              </a:spcBef>
              <a:spcAft>
                <a:spcPts val="0"/>
              </a:spcAft>
              <a:buClr>
                <a:schemeClr val="dk1"/>
              </a:buClr>
              <a:buSzPts val="1900"/>
              <a:buChar char="●"/>
            </a:pPr>
            <a:r>
              <a:rPr lang="en" sz="1900" dirty="0">
                <a:solidFill>
                  <a:schemeClr val="dk1"/>
                </a:solidFill>
              </a:rPr>
              <a:t>The Commission's key duties include undertaking law reform reviews referred to it by the Attorney-General and preparing and submitting to the Attorney-General a proposed program of law reform reviews, for approval by the Attorney-General.</a:t>
            </a:r>
            <a:endParaRPr sz="1900" dirty="0">
              <a:solidFill>
                <a:schemeClr val="dk1"/>
              </a:solidFill>
            </a:endParaRPr>
          </a:p>
          <a:p>
            <a:pPr marL="457200" lvl="0" indent="-349250" algn="l" rtl="0">
              <a:spcBef>
                <a:spcPts val="0"/>
              </a:spcBef>
              <a:spcAft>
                <a:spcPts val="0"/>
              </a:spcAft>
              <a:buSzPts val="1900"/>
              <a:buChar char="●"/>
            </a:pPr>
            <a:r>
              <a:rPr lang="en" sz="1900" dirty="0"/>
              <a:t>Recent Reports:	Civil Surveillance and Privacy Review, Termination of Pregnancy Review, Guardianship Laws Review.</a:t>
            </a:r>
            <a:endParaRPr sz="1900" dirty="0"/>
          </a:p>
        </p:txBody>
      </p:sp>
      <p:sp>
        <p:nvSpPr>
          <p:cNvPr id="2" name="Slide Number Placeholder 1">
            <a:extLst>
              <a:ext uri="{FF2B5EF4-FFF2-40B4-BE49-F238E27FC236}">
                <a16:creationId xmlns:a16="http://schemas.microsoft.com/office/drawing/2014/main" id="{AD03AD2F-48B7-4C96-8897-86D73BD602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Law Reform Commissions - State</a:t>
            </a:r>
            <a:endParaRPr/>
          </a:p>
        </p:txBody>
      </p:sp>
      <p:sp>
        <p:nvSpPr>
          <p:cNvPr id="97" name="Google Shape;97;p20"/>
          <p:cNvSpPr txBox="1">
            <a:spLocks noGrp="1"/>
          </p:cNvSpPr>
          <p:nvPr>
            <p:ph type="body" idx="1"/>
          </p:nvPr>
        </p:nvSpPr>
        <p:spPr>
          <a:xfrm>
            <a:off x="311700" y="1378323"/>
            <a:ext cx="8520600" cy="3190551"/>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dirty="0"/>
              <a:t>Members of the QLRC</a:t>
            </a:r>
            <a:endParaRPr sz="2400" dirty="0"/>
          </a:p>
          <a:p>
            <a:pPr marL="457200" lvl="0" indent="-381000" algn="l" rtl="0">
              <a:spcBef>
                <a:spcPts val="0"/>
              </a:spcBef>
              <a:spcAft>
                <a:spcPts val="0"/>
              </a:spcAft>
              <a:buSzPts val="2400"/>
              <a:buChar char="●"/>
            </a:pPr>
            <a:r>
              <a:rPr lang="en" sz="2400" dirty="0"/>
              <a:t>Judicial officers, barristers, solicitors or law lecturers.  Five current members.</a:t>
            </a:r>
            <a:endParaRPr sz="2400" dirty="0"/>
          </a:p>
          <a:p>
            <a:pPr marL="457200" lvl="0" indent="-381000" algn="l" rtl="0">
              <a:spcBef>
                <a:spcPts val="0"/>
              </a:spcBef>
              <a:spcAft>
                <a:spcPts val="0"/>
              </a:spcAft>
              <a:buSzPts val="2400"/>
              <a:buChar char="●"/>
            </a:pPr>
            <a:r>
              <a:rPr lang="en" sz="2400" dirty="0"/>
              <a:t>Justice David Jackson is the current chairperson.</a:t>
            </a:r>
            <a:endParaRPr sz="2400" dirty="0"/>
          </a:p>
          <a:p>
            <a:pPr marL="457200" lvl="0" indent="-381000" algn="l" rtl="0">
              <a:spcBef>
                <a:spcPts val="0"/>
              </a:spcBef>
              <a:spcAft>
                <a:spcPts val="0"/>
              </a:spcAft>
              <a:buSzPts val="2400"/>
              <a:buChar char="●"/>
            </a:pPr>
            <a:r>
              <a:rPr lang="en" sz="2400" u="sng" dirty="0">
                <a:solidFill>
                  <a:schemeClr val="hlink"/>
                </a:solidFill>
                <a:hlinkClick r:id="rId3"/>
              </a:rPr>
              <a:t>https://www.qlrc.qld.gov.au/members-and-staff</a:t>
            </a:r>
            <a:endParaRPr sz="2400" dirty="0"/>
          </a:p>
          <a:p>
            <a:pPr marL="457200" lvl="0" indent="0" algn="l" rtl="0">
              <a:spcBef>
                <a:spcPts val="1600"/>
              </a:spcBef>
              <a:spcAft>
                <a:spcPts val="0"/>
              </a:spcAft>
              <a:buNone/>
            </a:pPr>
            <a:endParaRPr sz="2400" dirty="0"/>
          </a:p>
          <a:p>
            <a:pPr marL="0" lvl="0" indent="0" algn="l" rtl="0">
              <a:spcBef>
                <a:spcPts val="1600"/>
              </a:spcBef>
              <a:spcAft>
                <a:spcPts val="1600"/>
              </a:spcAft>
              <a:buNone/>
            </a:pPr>
            <a:endParaRPr dirty="0"/>
          </a:p>
        </p:txBody>
      </p:sp>
      <p:sp>
        <p:nvSpPr>
          <p:cNvPr id="2" name="Slide Number Placeholder 1">
            <a:extLst>
              <a:ext uri="{FF2B5EF4-FFF2-40B4-BE49-F238E27FC236}">
                <a16:creationId xmlns:a16="http://schemas.microsoft.com/office/drawing/2014/main" id="{22CFAAA0-4F8B-44D9-B7D0-22854452CEB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Law Reform in Queensland - Human Rights Bill</a:t>
            </a:r>
            <a:endParaRPr/>
          </a:p>
        </p:txBody>
      </p:sp>
      <p:sp>
        <p:nvSpPr>
          <p:cNvPr id="103" name="Google Shape;103;p21"/>
          <p:cNvSpPr txBox="1">
            <a:spLocks noGrp="1"/>
          </p:cNvSpPr>
          <p:nvPr>
            <p:ph type="body" idx="1"/>
          </p:nvPr>
        </p:nvSpPr>
        <p:spPr>
          <a:xfrm>
            <a:off x="311700" y="1465729"/>
            <a:ext cx="8520600" cy="3103146"/>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 sz="1600" dirty="0"/>
              <a:t>The Queensland Government introduced a </a:t>
            </a:r>
            <a:r>
              <a:rPr lang="en" sz="1600" i="1" dirty="0"/>
              <a:t>Human Rights Bill</a:t>
            </a:r>
            <a:r>
              <a:rPr lang="en" sz="1600" dirty="0"/>
              <a:t> (2018) in October 2018.  Not yet passed into law.</a:t>
            </a:r>
            <a:endParaRPr sz="1600" dirty="0"/>
          </a:p>
          <a:p>
            <a:pPr marL="457200" lvl="0" indent="-317500" algn="l" rtl="0">
              <a:spcBef>
                <a:spcPts val="0"/>
              </a:spcBef>
              <a:spcAft>
                <a:spcPts val="0"/>
              </a:spcAft>
              <a:buSzPts val="1400"/>
              <a:buChar char="●"/>
            </a:pPr>
            <a:r>
              <a:rPr lang="en" sz="1600" dirty="0"/>
              <a:t>The Bill deals with 23 human rights.</a:t>
            </a:r>
            <a:endParaRPr sz="1600" dirty="0"/>
          </a:p>
          <a:p>
            <a:pPr marL="457200" lvl="0" indent="-317500" algn="l" rtl="0">
              <a:spcBef>
                <a:spcPts val="0"/>
              </a:spcBef>
              <a:spcAft>
                <a:spcPts val="0"/>
              </a:spcAft>
              <a:buSzPts val="1400"/>
              <a:buChar char="●"/>
            </a:pPr>
            <a:r>
              <a:rPr lang="en" sz="1600" u="sng" dirty="0">
                <a:solidFill>
                  <a:schemeClr val="hlink"/>
                </a:solidFill>
                <a:hlinkClick r:id="rId3"/>
              </a:rPr>
              <a:t>http://statements.qld.gov.au/Statement/2018/10/31/human-rights-bill-honours-another-palaszczuk-government-election-commitment</a:t>
            </a:r>
            <a:endParaRPr sz="1600" dirty="0"/>
          </a:p>
          <a:p>
            <a:pPr marL="457200" lvl="0" indent="-317500" algn="l" rtl="0">
              <a:spcBef>
                <a:spcPts val="0"/>
              </a:spcBef>
              <a:spcAft>
                <a:spcPts val="0"/>
              </a:spcAft>
              <a:buSzPts val="1400"/>
              <a:buChar char="●"/>
            </a:pPr>
            <a:r>
              <a:rPr lang="en" sz="1600" dirty="0">
                <a:solidFill>
                  <a:srgbClr val="2F2F2F"/>
                </a:solidFill>
                <a:highlight>
                  <a:srgbClr val="FFFFFF"/>
                </a:highlight>
              </a:rPr>
              <a:t>“The Bill makes it unlawful for public entities to act or make a decision in a way that is not compatible with human rights or to fail to give proper consideration to human rights in making decisions”. (</a:t>
            </a:r>
            <a:r>
              <a:rPr lang="en" sz="1600" u="sng" dirty="0">
                <a:solidFill>
                  <a:schemeClr val="accent5"/>
                </a:solidFill>
                <a:highlight>
                  <a:srgbClr val="FFFFFF"/>
                </a:highlight>
                <a:hlinkClick r:id="rId4"/>
              </a:rPr>
              <a:t>www.gadens.com</a:t>
            </a:r>
            <a:r>
              <a:rPr lang="en" sz="1600" dirty="0">
                <a:solidFill>
                  <a:srgbClr val="2F2F2F"/>
                </a:solidFill>
                <a:highlight>
                  <a:srgbClr val="FFFFFF"/>
                </a:highlight>
              </a:rPr>
              <a:t>)</a:t>
            </a:r>
            <a:endParaRPr sz="1600" dirty="0"/>
          </a:p>
          <a:p>
            <a:pPr marL="457200" lvl="0" indent="-317500" algn="l" rtl="0">
              <a:spcBef>
                <a:spcPts val="0"/>
              </a:spcBef>
              <a:spcAft>
                <a:spcPts val="0"/>
              </a:spcAft>
              <a:buSzPts val="1400"/>
              <a:buChar char="●"/>
            </a:pPr>
            <a:r>
              <a:rPr lang="en" sz="1600" dirty="0"/>
              <a:t>A new Queensland Human Rights Commission will be set up and run by a Commissioner of Human Rights.  The proposed Commissioner is the current Anti-Discrimination Commissioner, Scott McDougall.</a:t>
            </a:r>
            <a:endParaRPr sz="1600" dirty="0"/>
          </a:p>
          <a:p>
            <a:pPr marL="457200" lvl="0" indent="-317500" algn="l" rtl="0">
              <a:spcBef>
                <a:spcPts val="0"/>
              </a:spcBef>
              <a:spcAft>
                <a:spcPts val="0"/>
              </a:spcAft>
              <a:buSzPts val="1400"/>
              <a:buChar char="●"/>
            </a:pPr>
            <a:r>
              <a:rPr lang="en" sz="1600" dirty="0"/>
              <a:t>If enacted, the law will affect current and future legislation and how government departments deal with the public.</a:t>
            </a:r>
            <a:endParaRPr sz="1600" dirty="0"/>
          </a:p>
          <a:p>
            <a:pPr marL="0" lvl="0" indent="0" algn="l" rtl="0">
              <a:spcBef>
                <a:spcPts val="1600"/>
              </a:spcBef>
              <a:spcAft>
                <a:spcPts val="0"/>
              </a:spcAft>
              <a:buNone/>
            </a:pPr>
            <a:endParaRPr sz="1000" dirty="0">
              <a:solidFill>
                <a:srgbClr val="2F2F2F"/>
              </a:solidFill>
              <a:highlight>
                <a:srgbClr val="FFFFFF"/>
              </a:highlight>
            </a:endParaRPr>
          </a:p>
          <a:p>
            <a:pPr marL="0" lvl="0" indent="0" algn="l" rtl="0">
              <a:spcBef>
                <a:spcPts val="1600"/>
              </a:spcBef>
              <a:spcAft>
                <a:spcPts val="1600"/>
              </a:spcAft>
              <a:buNone/>
            </a:pPr>
            <a:endParaRPr sz="1000" dirty="0">
              <a:solidFill>
                <a:srgbClr val="2F2F2F"/>
              </a:solidFill>
              <a:highlight>
                <a:srgbClr val="FFFFFF"/>
              </a:highlight>
            </a:endParaRPr>
          </a:p>
        </p:txBody>
      </p:sp>
      <p:sp>
        <p:nvSpPr>
          <p:cNvPr id="2" name="Slide Number Placeholder 1">
            <a:extLst>
              <a:ext uri="{FF2B5EF4-FFF2-40B4-BE49-F238E27FC236}">
                <a16:creationId xmlns:a16="http://schemas.microsoft.com/office/drawing/2014/main" id="{BFD7C5E1-1247-40E6-9D49-B4398F8342E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TotalTime>
  <Words>841</Words>
  <Application>Microsoft Office PowerPoint</Application>
  <PresentationFormat>On-screen Show (16:9)</PresentationFormat>
  <Paragraphs>56</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PowerPoint Presentation</vt:lpstr>
      <vt:lpstr>What is Law Reform</vt:lpstr>
      <vt:lpstr>The Law Reform Process</vt:lpstr>
      <vt:lpstr>The Law Reform Process 1</vt:lpstr>
      <vt:lpstr>Law Reform Process 2</vt:lpstr>
      <vt:lpstr>Law Reform Commissions - Federal</vt:lpstr>
      <vt:lpstr>Law Reform Commissions - State</vt:lpstr>
      <vt:lpstr>Law Reform Commissions - State</vt:lpstr>
      <vt:lpstr>Law Reform in Queensland - Human Rights Bill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Charles</dc:creator>
  <cp:lastModifiedBy>Jackie Charles</cp:lastModifiedBy>
  <cp:revision>2</cp:revision>
  <dcterms:modified xsi:type="dcterms:W3CDTF">2019-02-06T06:00:06Z</dcterms:modified>
</cp:coreProperties>
</file>