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7" r:id="rId6"/>
    <p:sldId id="258" r:id="rId7"/>
    <p:sldId id="259" r:id="rId8"/>
    <p:sldId id="260" r:id="rId9"/>
    <p:sldId id="262" r:id="rId10"/>
    <p:sldId id="263" r:id="rId11"/>
    <p:sldId id="261" r:id="rId12"/>
    <p:sldId id="264"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C85818-E9B3-4E67-8C0F-DD9A5F9D2981}" v="16" dt="2022-03-23T02:54:39.145"/>
    <p1510:client id="{2FDCFCAE-2926-0930-9B9F-B4173F39B1DC}" v="3" dt="2022-03-24T02:42:41.600"/>
    <p1510:client id="{3D088AF6-5A71-0FC7-6036-870517D92828}" v="4861" dt="2022-03-24T04:00:50.618"/>
    <p1510:client id="{4D9452E6-6D12-5C83-A3FB-0ED197403F2A}" v="296" dt="2022-03-24T04:10:13.716"/>
    <p1510:client id="{5E417ACE-7C41-8F67-DB2C-C926DC3F41E1}" v="10" dt="2022-03-24T02:33:33.838"/>
    <p1510:client id="{A6818829-38E7-21EF-4EE3-F704A9A0EAB3}" v="30" dt="2022-03-25T01:05:13.734"/>
    <p1510:client id="{E0BC37D0-9A62-E307-A757-48FC27D82B4F}" v="2" dt="2022-03-29T23:11:57.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Hanks" userId="S::justine@ruleoflaw.org.au::3b0decf5-4560-4ca3-9798-23295e3165f5" providerId="AD" clId="Web-{A6818829-38E7-21EF-4EE3-F704A9A0EAB3}"/>
    <pc:docChg chg="modSld">
      <pc:chgData name="Justine Hanks" userId="S::justine@ruleoflaw.org.au::3b0decf5-4560-4ca3-9798-23295e3165f5" providerId="AD" clId="Web-{A6818829-38E7-21EF-4EE3-F704A9A0EAB3}" dt="2022-03-25T01:05:13.734" v="27" actId="20577"/>
      <pc:docMkLst>
        <pc:docMk/>
      </pc:docMkLst>
      <pc:sldChg chg="modSp">
        <pc:chgData name="Justine Hanks" userId="S::justine@ruleoflaw.org.au::3b0decf5-4560-4ca3-9798-23295e3165f5" providerId="AD" clId="Web-{A6818829-38E7-21EF-4EE3-F704A9A0EAB3}" dt="2022-03-25T01:05:13.734" v="27" actId="20577"/>
        <pc:sldMkLst>
          <pc:docMk/>
          <pc:sldMk cId="683701828" sldId="264"/>
        </pc:sldMkLst>
        <pc:spChg chg="mod">
          <ac:chgData name="Justine Hanks" userId="S::justine@ruleoflaw.org.au::3b0decf5-4560-4ca3-9798-23295e3165f5" providerId="AD" clId="Web-{A6818829-38E7-21EF-4EE3-F704A9A0EAB3}" dt="2022-03-25T01:05:13.734" v="27" actId="20577"/>
          <ac:spMkLst>
            <pc:docMk/>
            <pc:sldMk cId="683701828" sldId="264"/>
            <ac:spMk id="3" creationId="{659255CE-FA8E-4B95-B940-F349666BBF64}"/>
          </ac:spMkLst>
        </pc:spChg>
      </pc:sldChg>
      <pc:sldChg chg="modSp">
        <pc:chgData name="Justine Hanks" userId="S::justine@ruleoflaw.org.au::3b0decf5-4560-4ca3-9798-23295e3165f5" providerId="AD" clId="Web-{A6818829-38E7-21EF-4EE3-F704A9A0EAB3}" dt="2022-03-25T01:03:06.105" v="0" actId="20577"/>
        <pc:sldMkLst>
          <pc:docMk/>
          <pc:sldMk cId="4031743856" sldId="266"/>
        </pc:sldMkLst>
        <pc:spChg chg="mod">
          <ac:chgData name="Justine Hanks" userId="S::justine@ruleoflaw.org.au::3b0decf5-4560-4ca3-9798-23295e3165f5" providerId="AD" clId="Web-{A6818829-38E7-21EF-4EE3-F704A9A0EAB3}" dt="2022-03-25T01:03:06.105" v="0" actId="20577"/>
          <ac:spMkLst>
            <pc:docMk/>
            <pc:sldMk cId="4031743856" sldId="266"/>
            <ac:spMk id="3" creationId="{252B2FB1-99B9-4072-AEB4-F8D6827A2DD2}"/>
          </ac:spMkLst>
        </pc:spChg>
      </pc:sldChg>
    </pc:docChg>
  </pc:docChgLst>
  <pc:docChgLst>
    <pc:chgData name="Justine Hanks" userId="S::justine@ruleoflaw.org.au::3b0decf5-4560-4ca3-9798-23295e3165f5" providerId="AD" clId="Web-{4D9452E6-6D12-5C83-A3FB-0ED197403F2A}"/>
    <pc:docChg chg="modSld">
      <pc:chgData name="Justine Hanks" userId="S::justine@ruleoflaw.org.au::3b0decf5-4560-4ca3-9798-23295e3165f5" providerId="AD" clId="Web-{4D9452E6-6D12-5C83-A3FB-0ED197403F2A}" dt="2022-03-24T04:10:13.716" v="300" actId="1076"/>
      <pc:docMkLst>
        <pc:docMk/>
      </pc:docMkLst>
      <pc:sldChg chg="modSp">
        <pc:chgData name="Justine Hanks" userId="S::justine@ruleoflaw.org.au::3b0decf5-4560-4ca3-9798-23295e3165f5" providerId="AD" clId="Web-{4D9452E6-6D12-5C83-A3FB-0ED197403F2A}" dt="2022-03-24T03:58:01.682" v="4" actId="14100"/>
        <pc:sldMkLst>
          <pc:docMk/>
          <pc:sldMk cId="4062149259" sldId="261"/>
        </pc:sldMkLst>
        <pc:spChg chg="mod">
          <ac:chgData name="Justine Hanks" userId="S::justine@ruleoflaw.org.au::3b0decf5-4560-4ca3-9798-23295e3165f5" providerId="AD" clId="Web-{4D9452E6-6D12-5C83-A3FB-0ED197403F2A}" dt="2022-03-24T03:57:33.290" v="0" actId="1076"/>
          <ac:spMkLst>
            <pc:docMk/>
            <pc:sldMk cId="4062149259" sldId="261"/>
            <ac:spMk id="3" creationId="{8FDC4720-77AA-E310-9466-B81DAA42D50C}"/>
          </ac:spMkLst>
        </pc:spChg>
        <pc:picChg chg="mod">
          <ac:chgData name="Justine Hanks" userId="S::justine@ruleoflaw.org.au::3b0decf5-4560-4ca3-9798-23295e3165f5" providerId="AD" clId="Web-{4D9452E6-6D12-5C83-A3FB-0ED197403F2A}" dt="2022-03-24T03:58:01.682" v="4" actId="14100"/>
          <ac:picMkLst>
            <pc:docMk/>
            <pc:sldMk cId="4062149259" sldId="261"/>
            <ac:picMk id="5" creationId="{4E019DA0-5880-B7E9-97A8-9CE226309C01}"/>
          </ac:picMkLst>
        </pc:picChg>
      </pc:sldChg>
      <pc:sldChg chg="modSp">
        <pc:chgData name="Justine Hanks" userId="S::justine@ruleoflaw.org.au::3b0decf5-4560-4ca3-9798-23295e3165f5" providerId="AD" clId="Web-{4D9452E6-6D12-5C83-A3FB-0ED197403F2A}" dt="2022-03-24T04:02:03.688" v="232" actId="20577"/>
        <pc:sldMkLst>
          <pc:docMk/>
          <pc:sldMk cId="683701828" sldId="264"/>
        </pc:sldMkLst>
        <pc:spChg chg="mod">
          <ac:chgData name="Justine Hanks" userId="S::justine@ruleoflaw.org.au::3b0decf5-4560-4ca3-9798-23295e3165f5" providerId="AD" clId="Web-{4D9452E6-6D12-5C83-A3FB-0ED197403F2A}" dt="2022-03-24T04:02:03.688" v="232" actId="20577"/>
          <ac:spMkLst>
            <pc:docMk/>
            <pc:sldMk cId="683701828" sldId="264"/>
            <ac:spMk id="3" creationId="{659255CE-FA8E-4B95-B940-F349666BBF64}"/>
          </ac:spMkLst>
        </pc:spChg>
      </pc:sldChg>
      <pc:sldChg chg="modSp">
        <pc:chgData name="Justine Hanks" userId="S::justine@ruleoflaw.org.au::3b0decf5-4560-4ca3-9798-23295e3165f5" providerId="AD" clId="Web-{4D9452E6-6D12-5C83-A3FB-0ED197403F2A}" dt="2022-03-24T04:10:13.716" v="300" actId="1076"/>
        <pc:sldMkLst>
          <pc:docMk/>
          <pc:sldMk cId="4031743856" sldId="266"/>
        </pc:sldMkLst>
        <pc:spChg chg="mod">
          <ac:chgData name="Justine Hanks" userId="S::justine@ruleoflaw.org.au::3b0decf5-4560-4ca3-9798-23295e3165f5" providerId="AD" clId="Web-{4D9452E6-6D12-5C83-A3FB-0ED197403F2A}" dt="2022-03-24T04:10:13.716" v="300" actId="1076"/>
          <ac:spMkLst>
            <pc:docMk/>
            <pc:sldMk cId="4031743856" sldId="266"/>
            <ac:spMk id="3" creationId="{252B2FB1-99B9-4072-AEB4-F8D6827A2DD2}"/>
          </ac:spMkLst>
        </pc:spChg>
      </pc:sldChg>
    </pc:docChg>
  </pc:docChgLst>
  <pc:docChgLst>
    <pc:chgData name="Justine Hanks" userId="S::justine@ruleoflaw.org.au::3b0decf5-4560-4ca3-9798-23295e3165f5" providerId="AD" clId="Web-{2FDCFCAE-2926-0930-9B9F-B4173F39B1DC}"/>
    <pc:docChg chg="modSld">
      <pc:chgData name="Justine Hanks" userId="S::justine@ruleoflaw.org.au::3b0decf5-4560-4ca3-9798-23295e3165f5" providerId="AD" clId="Web-{2FDCFCAE-2926-0930-9B9F-B4173F39B1DC}" dt="2022-03-24T02:42:41.600" v="2" actId="14100"/>
      <pc:docMkLst>
        <pc:docMk/>
      </pc:docMkLst>
      <pc:sldChg chg="modSp">
        <pc:chgData name="Justine Hanks" userId="S::justine@ruleoflaw.org.au::3b0decf5-4560-4ca3-9798-23295e3165f5" providerId="AD" clId="Web-{2FDCFCAE-2926-0930-9B9F-B4173F39B1DC}" dt="2022-03-24T02:42:41.600" v="2" actId="14100"/>
        <pc:sldMkLst>
          <pc:docMk/>
          <pc:sldMk cId="4062149259" sldId="261"/>
        </pc:sldMkLst>
        <pc:picChg chg="mod">
          <ac:chgData name="Justine Hanks" userId="S::justine@ruleoflaw.org.au::3b0decf5-4560-4ca3-9798-23295e3165f5" providerId="AD" clId="Web-{2FDCFCAE-2926-0930-9B9F-B4173F39B1DC}" dt="2022-03-24T02:42:41.600" v="2" actId="14100"/>
          <ac:picMkLst>
            <pc:docMk/>
            <pc:sldMk cId="4062149259" sldId="261"/>
            <ac:picMk id="5" creationId="{4E019DA0-5880-B7E9-97A8-9CE226309C01}"/>
          </ac:picMkLst>
        </pc:picChg>
      </pc:sldChg>
    </pc:docChg>
  </pc:docChgLst>
  <pc:docChgLst>
    <pc:chgData name="Genevieve Longman" userId="S::genevieve@ruleoflaw.org.au::f7609410-5343-4c2d-a627-eb7e0cddb3d2" providerId="AD" clId="Web-{5E417ACE-7C41-8F67-DB2C-C926DC3F41E1}"/>
    <pc:docChg chg="modSld">
      <pc:chgData name="Genevieve Longman" userId="S::genevieve@ruleoflaw.org.au::f7609410-5343-4c2d-a627-eb7e0cddb3d2" providerId="AD" clId="Web-{5E417ACE-7C41-8F67-DB2C-C926DC3F41E1}" dt="2022-03-24T02:33:32.619" v="3" actId="20577"/>
      <pc:docMkLst>
        <pc:docMk/>
      </pc:docMkLst>
      <pc:sldChg chg="modSp">
        <pc:chgData name="Genevieve Longman" userId="S::genevieve@ruleoflaw.org.au::f7609410-5343-4c2d-a627-eb7e0cddb3d2" providerId="AD" clId="Web-{5E417ACE-7C41-8F67-DB2C-C926DC3F41E1}" dt="2022-03-24T02:33:32.619" v="3" actId="20577"/>
        <pc:sldMkLst>
          <pc:docMk/>
          <pc:sldMk cId="3426978068" sldId="263"/>
        </pc:sldMkLst>
        <pc:spChg chg="mod">
          <ac:chgData name="Genevieve Longman" userId="S::genevieve@ruleoflaw.org.au::f7609410-5343-4c2d-a627-eb7e0cddb3d2" providerId="AD" clId="Web-{5E417ACE-7C41-8F67-DB2C-C926DC3F41E1}" dt="2022-03-24T02:33:32.619" v="3" actId="20577"/>
          <ac:spMkLst>
            <pc:docMk/>
            <pc:sldMk cId="3426978068" sldId="263"/>
            <ac:spMk id="5" creationId="{A87BAE29-AFB3-BAEB-5D4C-63AF0C0DBB14}"/>
          </ac:spMkLst>
        </pc:spChg>
      </pc:sldChg>
    </pc:docChg>
  </pc:docChgLst>
  <pc:docChgLst>
    <pc:chgData clId="Web-{A6818829-38E7-21EF-4EE3-F704A9A0EAB3}"/>
    <pc:docChg chg="modSld">
      <pc:chgData name="" userId="" providerId="" clId="Web-{A6818829-38E7-21EF-4EE3-F704A9A0EAB3}" dt="2022-03-25T01:03:01.105" v="1" actId="20577"/>
      <pc:docMkLst>
        <pc:docMk/>
      </pc:docMkLst>
      <pc:sldChg chg="modSp">
        <pc:chgData name="" userId="" providerId="" clId="Web-{A6818829-38E7-21EF-4EE3-F704A9A0EAB3}" dt="2022-03-25T01:03:01.105" v="1" actId="20577"/>
        <pc:sldMkLst>
          <pc:docMk/>
          <pc:sldMk cId="4031743856" sldId="266"/>
        </pc:sldMkLst>
        <pc:spChg chg="mod">
          <ac:chgData name="" userId="" providerId="" clId="Web-{A6818829-38E7-21EF-4EE3-F704A9A0EAB3}" dt="2022-03-25T01:03:01.105" v="1" actId="20577"/>
          <ac:spMkLst>
            <pc:docMk/>
            <pc:sldMk cId="4031743856" sldId="266"/>
            <ac:spMk id="3" creationId="{252B2FB1-99B9-4072-AEB4-F8D6827A2DD2}"/>
          </ac:spMkLst>
        </pc:spChg>
      </pc:sldChg>
    </pc:docChg>
  </pc:docChgLst>
  <pc:docChgLst>
    <pc:chgData name="Genevieve Longman" userId="S::genevieve@ruleoflaw.org.au::f7609410-5343-4c2d-a627-eb7e0cddb3d2" providerId="AD" clId="Web-{3D088AF6-5A71-0FC7-6036-870517D92828}"/>
    <pc:docChg chg="modSld sldOrd">
      <pc:chgData name="Genevieve Longman" userId="S::genevieve@ruleoflaw.org.au::f7609410-5343-4c2d-a627-eb7e0cddb3d2" providerId="AD" clId="Web-{3D088AF6-5A71-0FC7-6036-870517D92828}" dt="2022-03-24T04:00:47.946" v="3335" actId="20577"/>
      <pc:docMkLst>
        <pc:docMk/>
      </pc:docMkLst>
      <pc:sldChg chg="modSp">
        <pc:chgData name="Genevieve Longman" userId="S::genevieve@ruleoflaw.org.au::f7609410-5343-4c2d-a627-eb7e0cddb3d2" providerId="AD" clId="Web-{3D088AF6-5A71-0FC7-6036-870517D92828}" dt="2022-03-24T03:59:54.430" v="3330" actId="20577"/>
        <pc:sldMkLst>
          <pc:docMk/>
          <pc:sldMk cId="3866505005" sldId="259"/>
        </pc:sldMkLst>
        <pc:spChg chg="mod">
          <ac:chgData name="Genevieve Longman" userId="S::genevieve@ruleoflaw.org.au::f7609410-5343-4c2d-a627-eb7e0cddb3d2" providerId="AD" clId="Web-{3D088AF6-5A71-0FC7-6036-870517D92828}" dt="2022-03-24T03:59:54.430" v="3330" actId="20577"/>
          <ac:spMkLst>
            <pc:docMk/>
            <pc:sldMk cId="3866505005" sldId="259"/>
            <ac:spMk id="3" creationId="{4A656DF4-3048-4E7C-A581-632639950F32}"/>
          </ac:spMkLst>
        </pc:spChg>
      </pc:sldChg>
      <pc:sldChg chg="modSp">
        <pc:chgData name="Genevieve Longman" userId="S::genevieve@ruleoflaw.org.au::f7609410-5343-4c2d-a627-eb7e0cddb3d2" providerId="AD" clId="Web-{3D088AF6-5A71-0FC7-6036-870517D92828}" dt="2022-03-24T04:00:47.946" v="3335" actId="20577"/>
        <pc:sldMkLst>
          <pc:docMk/>
          <pc:sldMk cId="1338733976" sldId="260"/>
        </pc:sldMkLst>
        <pc:spChg chg="mod">
          <ac:chgData name="Genevieve Longman" userId="S::genevieve@ruleoflaw.org.au::f7609410-5343-4c2d-a627-eb7e0cddb3d2" providerId="AD" clId="Web-{3D088AF6-5A71-0FC7-6036-870517D92828}" dt="2022-03-24T04:00:47.946" v="3335" actId="20577"/>
          <ac:spMkLst>
            <pc:docMk/>
            <pc:sldMk cId="1338733976" sldId="260"/>
            <ac:spMk id="3" creationId="{833D8679-28AE-42A2-88B4-0BBF42574B65}"/>
          </ac:spMkLst>
        </pc:spChg>
      </pc:sldChg>
      <pc:sldChg chg="addSp delSp modSp ord">
        <pc:chgData name="Genevieve Longman" userId="S::genevieve@ruleoflaw.org.au::f7609410-5343-4c2d-a627-eb7e0cddb3d2" providerId="AD" clId="Web-{3D088AF6-5A71-0FC7-6036-870517D92828}" dt="2022-03-24T03:57:23.473" v="3325" actId="20577"/>
        <pc:sldMkLst>
          <pc:docMk/>
          <pc:sldMk cId="4062149259" sldId="261"/>
        </pc:sldMkLst>
        <pc:spChg chg="mod">
          <ac:chgData name="Genevieve Longman" userId="S::genevieve@ruleoflaw.org.au::f7609410-5343-4c2d-a627-eb7e0cddb3d2" providerId="AD" clId="Web-{3D088AF6-5A71-0FC7-6036-870517D92828}" dt="2022-03-23T23:03:42.219" v="238" actId="20577"/>
          <ac:spMkLst>
            <pc:docMk/>
            <pc:sldMk cId="4062149259" sldId="261"/>
            <ac:spMk id="2" creationId="{95D3A4A1-EC7D-4B8B-B217-18D76BC9E798}"/>
          </ac:spMkLst>
        </pc:spChg>
        <pc:spChg chg="del">
          <ac:chgData name="Genevieve Longman" userId="S::genevieve@ruleoflaw.org.au::f7609410-5343-4c2d-a627-eb7e0cddb3d2" providerId="AD" clId="Web-{3D088AF6-5A71-0FC7-6036-870517D92828}" dt="2022-03-23T23:02:49.577" v="229"/>
          <ac:spMkLst>
            <pc:docMk/>
            <pc:sldMk cId="4062149259" sldId="261"/>
            <ac:spMk id="3" creationId="{02FB866E-005B-4C45-A6A0-75E46694BC9E}"/>
          </ac:spMkLst>
        </pc:spChg>
        <pc:spChg chg="add mod">
          <ac:chgData name="Genevieve Longman" userId="S::genevieve@ruleoflaw.org.au::f7609410-5343-4c2d-a627-eb7e0cddb3d2" providerId="AD" clId="Web-{3D088AF6-5A71-0FC7-6036-870517D92828}" dt="2022-03-24T03:57:23.473" v="3325" actId="20577"/>
          <ac:spMkLst>
            <pc:docMk/>
            <pc:sldMk cId="4062149259" sldId="261"/>
            <ac:spMk id="3" creationId="{8FDC4720-77AA-E310-9466-B81DAA42D50C}"/>
          </ac:spMkLst>
        </pc:spChg>
        <pc:spChg chg="add del mod">
          <ac:chgData name="Genevieve Longman" userId="S::genevieve@ruleoflaw.org.au::f7609410-5343-4c2d-a627-eb7e0cddb3d2" providerId="AD" clId="Web-{3D088AF6-5A71-0FC7-6036-870517D92828}" dt="2022-03-24T03:49:58.417" v="3317"/>
          <ac:spMkLst>
            <pc:docMk/>
            <pc:sldMk cId="4062149259" sldId="261"/>
            <ac:spMk id="6" creationId="{58CA94F0-4517-DD60-1154-88D393109655}"/>
          </ac:spMkLst>
        </pc:spChg>
        <pc:picChg chg="add mod ord">
          <ac:chgData name="Genevieve Longman" userId="S::genevieve@ruleoflaw.org.au::f7609410-5343-4c2d-a627-eb7e0cddb3d2" providerId="AD" clId="Web-{3D088AF6-5A71-0FC7-6036-870517D92828}" dt="2022-03-24T03:48:40.853" v="3287" actId="1076"/>
          <ac:picMkLst>
            <pc:docMk/>
            <pc:sldMk cId="4062149259" sldId="261"/>
            <ac:picMk id="5" creationId="{4E019DA0-5880-B7E9-97A8-9CE226309C01}"/>
          </ac:picMkLst>
        </pc:picChg>
      </pc:sldChg>
      <pc:sldChg chg="addSp delSp modSp">
        <pc:chgData name="Genevieve Longman" userId="S::genevieve@ruleoflaw.org.au::f7609410-5343-4c2d-a627-eb7e0cddb3d2" providerId="AD" clId="Web-{3D088AF6-5A71-0FC7-6036-870517D92828}" dt="2022-03-24T03:45:35.114" v="3170" actId="20577"/>
        <pc:sldMkLst>
          <pc:docMk/>
          <pc:sldMk cId="1003037837" sldId="262"/>
        </pc:sldMkLst>
        <pc:spChg chg="del">
          <ac:chgData name="Genevieve Longman" userId="S::genevieve@ruleoflaw.org.au::f7609410-5343-4c2d-a627-eb7e0cddb3d2" providerId="AD" clId="Web-{3D088AF6-5A71-0FC7-6036-870517D92828}" dt="2022-03-23T22:50:37.839" v="201"/>
          <ac:spMkLst>
            <pc:docMk/>
            <pc:sldMk cId="1003037837" sldId="262"/>
            <ac:spMk id="3" creationId="{2C30A90D-53A3-4A28-BD01-5E183C02E5CD}"/>
          </ac:spMkLst>
        </pc:spChg>
        <pc:spChg chg="add mod">
          <ac:chgData name="Genevieve Longman" userId="S::genevieve@ruleoflaw.org.au::f7609410-5343-4c2d-a627-eb7e0cddb3d2" providerId="AD" clId="Web-{3D088AF6-5A71-0FC7-6036-870517D92828}" dt="2022-03-24T03:45:35.114" v="3170" actId="20577"/>
          <ac:spMkLst>
            <pc:docMk/>
            <pc:sldMk cId="1003037837" sldId="262"/>
            <ac:spMk id="3" creationId="{950214D7-52C5-B9EB-E0E4-0BE55C864A9D}"/>
          </ac:spMkLst>
        </pc:spChg>
        <pc:spChg chg="add del mod">
          <ac:chgData name="Genevieve Longman" userId="S::genevieve@ruleoflaw.org.au::f7609410-5343-4c2d-a627-eb7e0cddb3d2" providerId="AD" clId="Web-{3D088AF6-5A71-0FC7-6036-870517D92828}" dt="2022-03-24T00:25:31.726" v="380"/>
          <ac:spMkLst>
            <pc:docMk/>
            <pc:sldMk cId="1003037837" sldId="262"/>
            <ac:spMk id="6" creationId="{ACB814E7-7609-3DF9-D65F-1A0E780E3DAB}"/>
          </ac:spMkLst>
        </pc:spChg>
        <pc:picChg chg="add mod ord">
          <ac:chgData name="Genevieve Longman" userId="S::genevieve@ruleoflaw.org.au::f7609410-5343-4c2d-a627-eb7e0cddb3d2" providerId="AD" clId="Web-{3D088AF6-5A71-0FC7-6036-870517D92828}" dt="2022-03-24T03:44:38.269" v="3152" actId="14100"/>
          <ac:picMkLst>
            <pc:docMk/>
            <pc:sldMk cId="1003037837" sldId="262"/>
            <ac:picMk id="5" creationId="{79207255-9D0E-82B0-479A-A9E7A1E7BD48}"/>
          </ac:picMkLst>
        </pc:picChg>
      </pc:sldChg>
      <pc:sldChg chg="addSp modSp">
        <pc:chgData name="Genevieve Longman" userId="S::genevieve@ruleoflaw.org.au::f7609410-5343-4c2d-a627-eb7e0cddb3d2" providerId="AD" clId="Web-{3D088AF6-5A71-0FC7-6036-870517D92828}" dt="2022-03-24T03:41:57.032" v="3018" actId="20577"/>
        <pc:sldMkLst>
          <pc:docMk/>
          <pc:sldMk cId="3426978068" sldId="263"/>
        </pc:sldMkLst>
        <pc:spChg chg="mod">
          <ac:chgData name="Genevieve Longman" userId="S::genevieve@ruleoflaw.org.au::f7609410-5343-4c2d-a627-eb7e0cddb3d2" providerId="AD" clId="Web-{3D088AF6-5A71-0FC7-6036-870517D92828}" dt="2022-03-24T00:28:47.357" v="423" actId="20577"/>
          <ac:spMkLst>
            <pc:docMk/>
            <pc:sldMk cId="3426978068" sldId="263"/>
            <ac:spMk id="2" creationId="{1A85BA45-EBAA-48CC-AD17-E6EF7B26577A}"/>
          </ac:spMkLst>
        </pc:spChg>
        <pc:spChg chg="mod">
          <ac:chgData name="Genevieve Longman" userId="S::genevieve@ruleoflaw.org.au::f7609410-5343-4c2d-a627-eb7e0cddb3d2" providerId="AD" clId="Web-{3D088AF6-5A71-0FC7-6036-870517D92828}" dt="2022-03-24T00:28:40.966" v="420" actId="20577"/>
          <ac:spMkLst>
            <pc:docMk/>
            <pc:sldMk cId="3426978068" sldId="263"/>
            <ac:spMk id="3" creationId="{EB30A851-4FE5-49D3-8DE1-3DF1ABB4A502}"/>
          </ac:spMkLst>
        </pc:spChg>
        <pc:spChg chg="add mod">
          <ac:chgData name="Genevieve Longman" userId="S::genevieve@ruleoflaw.org.au::f7609410-5343-4c2d-a627-eb7e0cddb3d2" providerId="AD" clId="Web-{3D088AF6-5A71-0FC7-6036-870517D92828}" dt="2022-03-24T03:41:57.032" v="3018" actId="20577"/>
          <ac:spMkLst>
            <pc:docMk/>
            <pc:sldMk cId="3426978068" sldId="263"/>
            <ac:spMk id="5" creationId="{A87BAE29-AFB3-BAEB-5D4C-63AF0C0DBB14}"/>
          </ac:spMkLst>
        </pc:spChg>
      </pc:sldChg>
    </pc:docChg>
  </pc:docChgLst>
  <pc:docChgLst>
    <pc:chgData name="Sally Layson" userId="S::sally@ruleoflaw.org.au::6aa51969-7979-4acf-ac6d-b5b77f7c5aa9" providerId="AD" clId="Web-{E0BC37D0-9A62-E307-A757-48FC27D82B4F}"/>
    <pc:docChg chg="addSld delSld">
      <pc:chgData name="Sally Layson" userId="S::sally@ruleoflaw.org.au::6aa51969-7979-4acf-ac6d-b5b77f7c5aa9" providerId="AD" clId="Web-{E0BC37D0-9A62-E307-A757-48FC27D82B4F}" dt="2022-03-29T23:11:57.588" v="1"/>
      <pc:docMkLst>
        <pc:docMk/>
      </pc:docMkLst>
      <pc:sldChg chg="new del">
        <pc:chgData name="Sally Layson" userId="S::sally@ruleoflaw.org.au::6aa51969-7979-4acf-ac6d-b5b77f7c5aa9" providerId="AD" clId="Web-{E0BC37D0-9A62-E307-A757-48FC27D82B4F}" dt="2022-03-29T23:11:57.588" v="1"/>
        <pc:sldMkLst>
          <pc:docMk/>
          <pc:sldMk cId="561511989" sldId="26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B9EBBA-996F-894A-B54A-D6246ED52CEA}"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3/29/2022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C52C72-DE31-F449-A4ED-4C594FD91407}"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62726E-379B-B349-9EED-81ED093FA806}"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3A1323-8D79-1946-B0D7-40001CF92E9D}"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3/29/2022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302355-E14B-8545-A8F8-0FE83CC9D524}" type="datetimeFigureOut">
              <a:rPr lang="en-US" dirty="0"/>
              <a:pPr/>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40F58-564D-2B4F-AE67-E407BA4FCF45}" type="datetimeFigureOut">
              <a:rPr lang="en-US" dirty="0"/>
              <a:pPr/>
              <a:t>3/29/2022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3A34C8-038E-2045-AF43-DF7DBB8E0E9E}" type="datetimeFigureOut">
              <a:rPr lang="en-US" dirty="0"/>
              <a:pPr/>
              <a:t>3/29/2022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3/29/2022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3/29/2022</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3/29/2022</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Genevieve@ruleoflaw.org.au" TargetMode="External"/><Relationship Id="rId2" Type="http://schemas.openxmlformats.org/officeDocument/2006/relationships/hyperlink" Target="mailto:Justine@ruleoflaw.org.au" TargetMode="External"/><Relationship Id="rId1" Type="http://schemas.openxmlformats.org/officeDocument/2006/relationships/slideLayout" Target="../slideLayouts/slideLayout2.xml"/><Relationship Id="rId5" Type="http://schemas.openxmlformats.org/officeDocument/2006/relationships/hyperlink" Target="http://www.ruleoflaw.org.au/" TargetMode="External"/><Relationship Id="rId4" Type="http://schemas.openxmlformats.org/officeDocument/2006/relationships/hyperlink" Target="mailto:info@ruleoflaw.org.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ruleoflaw.org.au/case-studies/crime/ska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610F818-219E-491F-887F-B078103BA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739895"/>
            <a:ext cx="12192000" cy="3118104"/>
          </a:xfrm>
          <a:custGeom>
            <a:avLst/>
            <a:gdLst>
              <a:gd name="connsiteX0" fmla="*/ 0 w 12192000"/>
              <a:gd name="connsiteY0" fmla="*/ 0 h 3118104"/>
              <a:gd name="connsiteX1" fmla="*/ 3676329 w 12192000"/>
              <a:gd name="connsiteY1" fmla="*/ 0 h 3118104"/>
              <a:gd name="connsiteX2" fmla="*/ 5595257 w 12192000"/>
              <a:gd name="connsiteY2" fmla="*/ 0 h 3118104"/>
              <a:gd name="connsiteX3" fmla="*/ 5672349 w 12192000"/>
              <a:gd name="connsiteY3" fmla="*/ 0 h 3118104"/>
              <a:gd name="connsiteX4" fmla="*/ 6053347 w 12192000"/>
              <a:gd name="connsiteY4" fmla="*/ 263783 h 3118104"/>
              <a:gd name="connsiteX5" fmla="*/ 6061813 w 12192000"/>
              <a:gd name="connsiteY5" fmla="*/ 266713 h 3118104"/>
              <a:gd name="connsiteX6" fmla="*/ 6074513 w 12192000"/>
              <a:gd name="connsiteY6" fmla="*/ 271110 h 3118104"/>
              <a:gd name="connsiteX7" fmla="*/ 6087212 w 12192000"/>
              <a:gd name="connsiteY7" fmla="*/ 275506 h 3118104"/>
              <a:gd name="connsiteX8" fmla="*/ 6097797 w 12192000"/>
              <a:gd name="connsiteY8" fmla="*/ 275506 h 3118104"/>
              <a:gd name="connsiteX9" fmla="*/ 6110496 w 12192000"/>
              <a:gd name="connsiteY9" fmla="*/ 275506 h 3118104"/>
              <a:gd name="connsiteX10" fmla="*/ 6121079 w 12192000"/>
              <a:gd name="connsiteY10" fmla="*/ 271110 h 3118104"/>
              <a:gd name="connsiteX11" fmla="*/ 6133779 w 12192000"/>
              <a:gd name="connsiteY11" fmla="*/ 266713 h 3118104"/>
              <a:gd name="connsiteX12" fmla="*/ 6142246 w 12192000"/>
              <a:gd name="connsiteY12" fmla="*/ 263783 h 3118104"/>
              <a:gd name="connsiteX13" fmla="*/ 6523247 w 12192000"/>
              <a:gd name="connsiteY13" fmla="*/ 0 h 3118104"/>
              <a:gd name="connsiteX14" fmla="*/ 6596743 w 12192000"/>
              <a:gd name="connsiteY14" fmla="*/ 0 h 3118104"/>
              <a:gd name="connsiteX15" fmla="*/ 12186115 w 12192000"/>
              <a:gd name="connsiteY15" fmla="*/ 0 h 3118104"/>
              <a:gd name="connsiteX16" fmla="*/ 12192000 w 12192000"/>
              <a:gd name="connsiteY16" fmla="*/ 0 h 3118104"/>
              <a:gd name="connsiteX17" fmla="*/ 12192000 w 12192000"/>
              <a:gd name="connsiteY17" fmla="*/ 3118104 h 3118104"/>
              <a:gd name="connsiteX18" fmla="*/ 7728858 w 12192000"/>
              <a:gd name="connsiteY18" fmla="*/ 3118104 h 3118104"/>
              <a:gd name="connsiteX19" fmla="*/ 6596743 w 12192000"/>
              <a:gd name="connsiteY19" fmla="*/ 3118104 h 3118104"/>
              <a:gd name="connsiteX20" fmla="*/ 5595257 w 12192000"/>
              <a:gd name="connsiteY20" fmla="*/ 3118104 h 3118104"/>
              <a:gd name="connsiteX21" fmla="*/ 2906487 w 12192000"/>
              <a:gd name="connsiteY21" fmla="*/ 3118104 h 3118104"/>
              <a:gd name="connsiteX22" fmla="*/ 0 w 12192000"/>
              <a:gd name="connsiteY22" fmla="*/ 3118104 h 3118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2000" h="3118104">
                <a:moveTo>
                  <a:pt x="0" y="0"/>
                </a:moveTo>
                <a:lnTo>
                  <a:pt x="3676329" y="0"/>
                </a:lnTo>
                <a:lnTo>
                  <a:pt x="5595257" y="0"/>
                </a:lnTo>
                <a:lnTo>
                  <a:pt x="5672349" y="0"/>
                </a:lnTo>
                <a:lnTo>
                  <a:pt x="6053347" y="263783"/>
                </a:lnTo>
                <a:lnTo>
                  <a:pt x="6061813" y="266713"/>
                </a:lnTo>
                <a:lnTo>
                  <a:pt x="6074513" y="271110"/>
                </a:lnTo>
                <a:lnTo>
                  <a:pt x="6087212" y="275506"/>
                </a:lnTo>
                <a:lnTo>
                  <a:pt x="6097797" y="275506"/>
                </a:lnTo>
                <a:lnTo>
                  <a:pt x="6110496" y="275506"/>
                </a:lnTo>
                <a:lnTo>
                  <a:pt x="6121079" y="271110"/>
                </a:lnTo>
                <a:lnTo>
                  <a:pt x="6133779" y="266713"/>
                </a:lnTo>
                <a:lnTo>
                  <a:pt x="6142246" y="263783"/>
                </a:lnTo>
                <a:lnTo>
                  <a:pt x="6523247" y="0"/>
                </a:lnTo>
                <a:lnTo>
                  <a:pt x="6596743" y="0"/>
                </a:lnTo>
                <a:lnTo>
                  <a:pt x="12186115" y="0"/>
                </a:lnTo>
                <a:lnTo>
                  <a:pt x="12192000" y="0"/>
                </a:lnTo>
                <a:lnTo>
                  <a:pt x="12192000" y="3118104"/>
                </a:lnTo>
                <a:lnTo>
                  <a:pt x="7728858" y="3118104"/>
                </a:lnTo>
                <a:lnTo>
                  <a:pt x="6596743" y="3118104"/>
                </a:lnTo>
                <a:lnTo>
                  <a:pt x="5595257" y="3118104"/>
                </a:lnTo>
                <a:lnTo>
                  <a:pt x="2906487" y="3118104"/>
                </a:lnTo>
                <a:lnTo>
                  <a:pt x="0" y="3118104"/>
                </a:ln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10001" y="4080386"/>
            <a:ext cx="10572000" cy="1388741"/>
          </a:xfrm>
        </p:spPr>
        <p:txBody>
          <a:bodyPr>
            <a:normAutofit/>
          </a:bodyPr>
          <a:lstStyle/>
          <a:p>
            <a:pPr algn="ctr">
              <a:lnSpc>
                <a:spcPct val="90000"/>
              </a:lnSpc>
            </a:pPr>
            <a:r>
              <a:rPr lang="en-US" sz="3000">
                <a:solidFill>
                  <a:srgbClr val="FFFFFF"/>
                </a:solidFill>
              </a:rPr>
              <a:t>LSA Conference 2022</a:t>
            </a:r>
            <a:br>
              <a:rPr lang="en-US" sz="3000">
                <a:solidFill>
                  <a:srgbClr val="FFFFFF"/>
                </a:solidFill>
              </a:rPr>
            </a:br>
            <a:r>
              <a:rPr lang="en-US" sz="3000">
                <a:solidFill>
                  <a:srgbClr val="FFFFFF"/>
                </a:solidFill>
              </a:rPr>
              <a:t>The relationship between the Rule of Law and the HSC Syllabus using R v Skaf</a:t>
            </a:r>
          </a:p>
        </p:txBody>
      </p:sp>
      <p:sp>
        <p:nvSpPr>
          <p:cNvPr id="3" name="Subtitle 2"/>
          <p:cNvSpPr>
            <a:spLocks noGrp="1"/>
          </p:cNvSpPr>
          <p:nvPr>
            <p:ph type="subTitle" idx="1"/>
          </p:nvPr>
        </p:nvSpPr>
        <p:spPr>
          <a:xfrm>
            <a:off x="1268361" y="5503719"/>
            <a:ext cx="9665110" cy="619459"/>
          </a:xfrm>
        </p:spPr>
        <p:txBody>
          <a:bodyPr>
            <a:normAutofit/>
          </a:bodyPr>
          <a:lstStyle/>
          <a:p>
            <a:pPr algn="ctr">
              <a:lnSpc>
                <a:spcPct val="90000"/>
              </a:lnSpc>
            </a:pPr>
            <a:r>
              <a:rPr lang="en-US" sz="1400">
                <a:solidFill>
                  <a:srgbClr val="FFFFFF"/>
                </a:solidFill>
              </a:rPr>
              <a:t>Genevieve Longman and Justine Hanks</a:t>
            </a:r>
          </a:p>
          <a:p>
            <a:pPr algn="ctr">
              <a:lnSpc>
                <a:spcPct val="90000"/>
              </a:lnSpc>
            </a:pPr>
            <a:r>
              <a:rPr lang="en-US" sz="1400">
                <a:solidFill>
                  <a:srgbClr val="FFFFFF"/>
                </a:solidFill>
              </a:rPr>
              <a:t>Rule of Law Education </a:t>
            </a:r>
          </a:p>
        </p:txBody>
      </p:sp>
      <p:sp>
        <p:nvSpPr>
          <p:cNvPr id="11" name="Rounded Rectangle 16">
            <a:extLst>
              <a:ext uri="{FF2B5EF4-FFF2-40B4-BE49-F238E27FC236}">
                <a16:creationId xmlns:a16="http://schemas.microsoft.com/office/drawing/2014/main" id="{5A086AAD-1108-41EB-A7C9-5E22CA942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10472" y="643464"/>
            <a:ext cx="7757804" cy="2817491"/>
          </a:xfrm>
          <a:prstGeom prst="roundRect">
            <a:avLst>
              <a:gd name="adj" fmla="val 3513"/>
            </a:avLst>
          </a:prstGeom>
          <a:solidFill>
            <a:schemeClr val="bg1"/>
          </a:solid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application&#10;&#10;Description automatically generated">
            <a:extLst>
              <a:ext uri="{FF2B5EF4-FFF2-40B4-BE49-F238E27FC236}">
                <a16:creationId xmlns:a16="http://schemas.microsoft.com/office/drawing/2014/main" id="{7525D296-DE0D-4811-A8EC-D3AC733919E8}"/>
              </a:ext>
            </a:extLst>
          </p:cNvPr>
          <p:cNvPicPr>
            <a:picLocks noChangeAspect="1"/>
          </p:cNvPicPr>
          <p:nvPr/>
        </p:nvPicPr>
        <p:blipFill>
          <a:blip r:embed="rId2"/>
          <a:stretch>
            <a:fillRect/>
          </a:stretch>
        </p:blipFill>
        <p:spPr>
          <a:xfrm>
            <a:off x="2494419" y="884810"/>
            <a:ext cx="7193969" cy="2320054"/>
          </a:xfrm>
          <a:prstGeom prst="rect">
            <a:avLst/>
          </a:prstGeom>
        </p:spPr>
      </p:pic>
    </p:spTree>
    <p:extLst>
      <p:ext uri="{BB962C8B-B14F-4D97-AF65-F5344CB8AC3E}">
        <p14:creationId xmlns:p14="http://schemas.microsoft.com/office/powerpoint/2010/main" val="202900254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6EE9-8A79-4B95-B289-6D9499EBF6FA}"/>
              </a:ext>
            </a:extLst>
          </p:cNvPr>
          <p:cNvSpPr>
            <a:spLocks noGrp="1"/>
          </p:cNvSpPr>
          <p:nvPr>
            <p:ph type="title"/>
          </p:nvPr>
        </p:nvSpPr>
        <p:spPr/>
        <p:txBody>
          <a:bodyPr/>
          <a:lstStyle/>
          <a:p>
            <a:r>
              <a:rPr lang="en-AU"/>
              <a:t>Contact Us</a:t>
            </a:r>
          </a:p>
        </p:txBody>
      </p:sp>
      <p:sp>
        <p:nvSpPr>
          <p:cNvPr id="3" name="Content Placeholder 2">
            <a:extLst>
              <a:ext uri="{FF2B5EF4-FFF2-40B4-BE49-F238E27FC236}">
                <a16:creationId xmlns:a16="http://schemas.microsoft.com/office/drawing/2014/main" id="{252B2FB1-99B9-4072-AEB4-F8D6827A2DD2}"/>
              </a:ext>
            </a:extLst>
          </p:cNvPr>
          <p:cNvSpPr>
            <a:spLocks noGrp="1"/>
          </p:cNvSpPr>
          <p:nvPr>
            <p:ph idx="1"/>
          </p:nvPr>
        </p:nvSpPr>
        <p:spPr>
          <a:xfrm>
            <a:off x="588992" y="2065405"/>
            <a:ext cx="10560176" cy="4689863"/>
          </a:xfrm>
        </p:spPr>
        <p:txBody>
          <a:bodyPr>
            <a:normAutofit lnSpcReduction="10000"/>
          </a:bodyPr>
          <a:lstStyle/>
          <a:p>
            <a:pPr marL="0" indent="0">
              <a:spcAft>
                <a:spcPts val="0"/>
              </a:spcAft>
              <a:buNone/>
            </a:pPr>
            <a:r>
              <a:rPr lang="en-AU" i="1">
                <a:solidFill>
                  <a:srgbClr val="FFFFFF"/>
                </a:solidFill>
              </a:rPr>
              <a:t>Contact</a:t>
            </a:r>
          </a:p>
          <a:p>
            <a:pPr marL="0" indent="0">
              <a:spcAft>
                <a:spcPts val="0"/>
              </a:spcAft>
              <a:buNone/>
            </a:pPr>
            <a:r>
              <a:rPr lang="en-AU">
                <a:solidFill>
                  <a:srgbClr val="FFFFFF"/>
                </a:solidFill>
              </a:rPr>
              <a:t>Justine Hanks</a:t>
            </a:r>
          </a:p>
          <a:p>
            <a:pPr marL="0" indent="0">
              <a:spcAft>
                <a:spcPts val="0"/>
              </a:spcAft>
              <a:buNone/>
            </a:pPr>
            <a:r>
              <a:rPr lang="en-AU">
                <a:solidFill>
                  <a:srgbClr val="FFFFFF"/>
                </a:solidFill>
              </a:rPr>
              <a:t>Education Manager </a:t>
            </a:r>
          </a:p>
          <a:p>
            <a:pPr marL="0" indent="0">
              <a:spcAft>
                <a:spcPts val="0"/>
              </a:spcAft>
              <a:buNone/>
            </a:pPr>
            <a:r>
              <a:rPr lang="en-AU">
                <a:solidFill>
                  <a:srgbClr val="FFFFFF"/>
                </a:solidFill>
                <a:hlinkClick r:id="rId2">
                  <a:extLst>
                    <a:ext uri="{A12FA001-AC4F-418D-AE19-62706E023703}">
                      <ahyp:hlinkClr xmlns:ahyp="http://schemas.microsoft.com/office/drawing/2018/hyperlinkcolor" val="tx"/>
                    </a:ext>
                  </a:extLst>
                </a:hlinkClick>
              </a:rPr>
              <a:t>Justine@ruleoflaw.org.au</a:t>
            </a:r>
            <a:endParaRPr lang="en-AU">
              <a:solidFill>
                <a:srgbClr val="FFFFFF"/>
              </a:solidFill>
            </a:endParaRPr>
          </a:p>
          <a:p>
            <a:pPr marL="0" indent="0">
              <a:spcAft>
                <a:spcPts val="0"/>
              </a:spcAft>
              <a:buNone/>
            </a:pPr>
            <a:endParaRPr lang="en-AU">
              <a:solidFill>
                <a:srgbClr val="FFFFFF"/>
              </a:solidFill>
            </a:endParaRPr>
          </a:p>
          <a:p>
            <a:pPr marL="0" indent="0">
              <a:spcAft>
                <a:spcPts val="0"/>
              </a:spcAft>
              <a:buNone/>
            </a:pPr>
            <a:r>
              <a:rPr lang="en-AU">
                <a:solidFill>
                  <a:srgbClr val="FFFFFF"/>
                </a:solidFill>
              </a:rPr>
              <a:t>Genevieve Longman</a:t>
            </a:r>
            <a:endParaRPr lang="en-AU"/>
          </a:p>
          <a:p>
            <a:pPr marL="0" indent="0">
              <a:spcAft>
                <a:spcPts val="0"/>
              </a:spcAft>
              <a:buNone/>
            </a:pPr>
            <a:r>
              <a:rPr lang="en-AU">
                <a:solidFill>
                  <a:srgbClr val="FFFFFF"/>
                </a:solidFill>
              </a:rPr>
              <a:t>Law Day Out Facilitator </a:t>
            </a:r>
          </a:p>
          <a:p>
            <a:pPr marL="0" indent="0">
              <a:spcAft>
                <a:spcPts val="0"/>
              </a:spcAft>
              <a:buNone/>
            </a:pPr>
            <a:r>
              <a:rPr lang="en-AU">
                <a:solidFill>
                  <a:srgbClr val="FFFFFF"/>
                </a:solidFill>
                <a:hlinkClick r:id="rId3">
                  <a:extLst>
                    <a:ext uri="{A12FA001-AC4F-418D-AE19-62706E023703}">
                      <ahyp:hlinkClr xmlns:ahyp="http://schemas.microsoft.com/office/drawing/2018/hyperlinkcolor" val="tx"/>
                    </a:ext>
                  </a:extLst>
                </a:hlinkClick>
              </a:rPr>
              <a:t>Genevieve@ruleoflaw.org.au</a:t>
            </a:r>
            <a:endParaRPr lang="en-AU">
              <a:solidFill>
                <a:srgbClr val="FFFFFF"/>
              </a:solidFill>
            </a:endParaRPr>
          </a:p>
          <a:p>
            <a:pPr marL="0" indent="0">
              <a:spcAft>
                <a:spcPts val="0"/>
              </a:spcAft>
              <a:buNone/>
            </a:pPr>
            <a:endParaRPr lang="en-AU" i="1">
              <a:solidFill>
                <a:srgbClr val="FFFFFF"/>
              </a:solidFill>
            </a:endParaRPr>
          </a:p>
          <a:p>
            <a:pPr marL="0" indent="0">
              <a:spcAft>
                <a:spcPts val="0"/>
              </a:spcAft>
              <a:buNone/>
            </a:pPr>
            <a:r>
              <a:rPr lang="en-AU" i="1">
                <a:solidFill>
                  <a:srgbClr val="FFFFFF"/>
                </a:solidFill>
              </a:rPr>
              <a:t>General Information and Questions</a:t>
            </a:r>
            <a:endParaRPr lang="en-AU">
              <a:solidFill>
                <a:srgbClr val="FFFFFF"/>
              </a:solidFill>
            </a:endParaRPr>
          </a:p>
          <a:p>
            <a:pPr marL="0" indent="0">
              <a:spcAft>
                <a:spcPts val="0"/>
              </a:spcAft>
              <a:buNone/>
            </a:pPr>
            <a:r>
              <a:rPr lang="en-AU">
                <a:solidFill>
                  <a:srgbClr val="FFFFFF"/>
                </a:solidFill>
              </a:rPr>
              <a:t>Rule of Law Education</a:t>
            </a:r>
          </a:p>
          <a:p>
            <a:pPr marL="0" indent="0">
              <a:spcAft>
                <a:spcPts val="0"/>
              </a:spcAft>
              <a:buNone/>
            </a:pPr>
            <a:r>
              <a:rPr lang="en-AU">
                <a:solidFill>
                  <a:srgbClr val="FFFFFF"/>
                </a:solidFill>
                <a:hlinkClick r:id="rId4">
                  <a:extLst>
                    <a:ext uri="{A12FA001-AC4F-418D-AE19-62706E023703}">
                      <ahyp:hlinkClr xmlns:ahyp="http://schemas.microsoft.com/office/drawing/2018/hyperlinkcolor" val="tx"/>
                    </a:ext>
                  </a:extLst>
                </a:hlinkClick>
              </a:rPr>
              <a:t>info@ruleoflaw.org.au</a:t>
            </a:r>
            <a:endParaRPr lang="en-AU">
              <a:solidFill>
                <a:srgbClr val="FFFFFF"/>
              </a:solidFill>
            </a:endParaRPr>
          </a:p>
          <a:p>
            <a:pPr marL="0" indent="0">
              <a:spcAft>
                <a:spcPts val="0"/>
              </a:spcAft>
              <a:buNone/>
            </a:pPr>
            <a:endParaRPr lang="en-AU">
              <a:solidFill>
                <a:srgbClr val="FFFFFF"/>
              </a:solidFill>
            </a:endParaRPr>
          </a:p>
          <a:p>
            <a:pPr marL="0" indent="0">
              <a:spcAft>
                <a:spcPts val="0"/>
              </a:spcAft>
              <a:buNone/>
            </a:pPr>
            <a:r>
              <a:rPr lang="en-AU" i="1">
                <a:solidFill>
                  <a:srgbClr val="FFFFFF"/>
                </a:solidFill>
              </a:rPr>
              <a:t>Website</a:t>
            </a:r>
          </a:p>
          <a:p>
            <a:pPr marL="0" indent="0">
              <a:spcAft>
                <a:spcPts val="0"/>
              </a:spcAft>
              <a:buNone/>
            </a:pPr>
            <a:r>
              <a:rPr lang="en-AU">
                <a:solidFill>
                  <a:srgbClr val="FFFFFF"/>
                </a:solidFill>
                <a:hlinkClick r:id="rId5">
                  <a:extLst>
                    <a:ext uri="{A12FA001-AC4F-418D-AE19-62706E023703}">
                      <ahyp:hlinkClr xmlns:ahyp="http://schemas.microsoft.com/office/drawing/2018/hyperlinkcolor" val="tx"/>
                    </a:ext>
                  </a:extLst>
                </a:hlinkClick>
              </a:rPr>
              <a:t>www.ruleoflaw.org.au</a:t>
            </a:r>
            <a:endParaRPr lang="en-AU">
              <a:solidFill>
                <a:srgbClr val="FFFFFF"/>
              </a:solidFill>
            </a:endParaRPr>
          </a:p>
          <a:p>
            <a:pPr marL="0" indent="0">
              <a:spcAft>
                <a:spcPts val="0"/>
              </a:spcAft>
              <a:buNone/>
            </a:pPr>
            <a:endParaRPr lang="en-AU">
              <a:solidFill>
                <a:srgbClr val="FFFFFF"/>
              </a:solidFill>
            </a:endParaRPr>
          </a:p>
        </p:txBody>
      </p:sp>
    </p:spTree>
    <p:extLst>
      <p:ext uri="{BB962C8B-B14F-4D97-AF65-F5344CB8AC3E}">
        <p14:creationId xmlns:p14="http://schemas.microsoft.com/office/powerpoint/2010/main" val="403174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11114F18-D12D-43C6-895F-5BA92C290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E5FF328-0974-4294-A6CA-D405DC122C6B}"/>
              </a:ext>
            </a:extLst>
          </p:cNvPr>
          <p:cNvSpPr>
            <a:spLocks noGrp="1"/>
          </p:cNvSpPr>
          <p:nvPr>
            <p:ph type="title"/>
          </p:nvPr>
        </p:nvSpPr>
        <p:spPr>
          <a:xfrm>
            <a:off x="810002" y="639097"/>
            <a:ext cx="3211392" cy="3781101"/>
          </a:xfrm>
        </p:spPr>
        <p:txBody>
          <a:bodyPr vert="horz" lIns="91440" tIns="45720" rIns="91440" bIns="45720" rtlCol="0" anchor="b">
            <a:normAutofit/>
          </a:bodyPr>
          <a:lstStyle/>
          <a:p>
            <a:r>
              <a:rPr lang="en-US" sz="5400"/>
              <a:t>What is the Rule of Law? </a:t>
            </a:r>
          </a:p>
        </p:txBody>
      </p:sp>
      <p:sp>
        <p:nvSpPr>
          <p:cNvPr id="23" name="Rectangle 22">
            <a:extLst>
              <a:ext uri="{FF2B5EF4-FFF2-40B4-BE49-F238E27FC236}">
                <a16:creationId xmlns:a16="http://schemas.microsoft.com/office/drawing/2014/main" id="{6383B6F6-E8E8-4C9B-BEDE-6E743086F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658" y="0"/>
            <a:ext cx="75529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4">
            <a:extLst>
              <a:ext uri="{FF2B5EF4-FFF2-40B4-BE49-F238E27FC236}">
                <a16:creationId xmlns:a16="http://schemas.microsoft.com/office/drawing/2014/main" id="{4E45A778-B5BB-477D-BEE9-D874E8DCD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0386" y="958640"/>
            <a:ext cx="6258150" cy="4945244"/>
          </a:xfrm>
          <a:prstGeom prst="roundRect">
            <a:avLst>
              <a:gd name="adj" fmla="val 3513"/>
            </a:avLst>
          </a:prstGeom>
          <a:solidFill>
            <a:schemeClr val="tx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D2C62C7-45EE-4C24-85F9-141B17E0D6D1}"/>
              </a:ext>
            </a:extLst>
          </p:cNvPr>
          <p:cNvPicPr>
            <a:picLocks noChangeAspect="1"/>
          </p:cNvPicPr>
          <p:nvPr/>
        </p:nvPicPr>
        <p:blipFill>
          <a:blip r:embed="rId2"/>
          <a:stretch>
            <a:fillRect/>
          </a:stretch>
        </p:blipFill>
        <p:spPr>
          <a:xfrm>
            <a:off x="0" y="5978859"/>
            <a:ext cx="2726022" cy="879141"/>
          </a:xfrm>
          <a:prstGeom prst="rect">
            <a:avLst/>
          </a:prstGeom>
        </p:spPr>
      </p:pic>
      <p:pic>
        <p:nvPicPr>
          <p:cNvPr id="7" name="Picture 6">
            <a:extLst>
              <a:ext uri="{FF2B5EF4-FFF2-40B4-BE49-F238E27FC236}">
                <a16:creationId xmlns:a16="http://schemas.microsoft.com/office/drawing/2014/main" id="{AF57F0DA-37F8-40C2-9A4B-E2FEEF5968CB}"/>
              </a:ext>
            </a:extLst>
          </p:cNvPr>
          <p:cNvPicPr>
            <a:picLocks noChangeAspect="1"/>
          </p:cNvPicPr>
          <p:nvPr/>
        </p:nvPicPr>
        <p:blipFill>
          <a:blip r:embed="rId3"/>
          <a:stretch>
            <a:fillRect/>
          </a:stretch>
        </p:blipFill>
        <p:spPr>
          <a:xfrm>
            <a:off x="5423182" y="-3175"/>
            <a:ext cx="6007895" cy="6815816"/>
          </a:xfrm>
          <a:prstGeom prst="rect">
            <a:avLst/>
          </a:prstGeom>
        </p:spPr>
      </p:pic>
    </p:spTree>
    <p:extLst>
      <p:ext uri="{BB962C8B-B14F-4D97-AF65-F5344CB8AC3E}">
        <p14:creationId xmlns:p14="http://schemas.microsoft.com/office/powerpoint/2010/main" val="3340078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45DFE-0D34-4864-AF80-C88C91271011}"/>
              </a:ext>
            </a:extLst>
          </p:cNvPr>
          <p:cNvSpPr>
            <a:spLocks noGrp="1"/>
          </p:cNvSpPr>
          <p:nvPr>
            <p:ph type="title"/>
          </p:nvPr>
        </p:nvSpPr>
        <p:spPr>
          <a:xfrm>
            <a:off x="0" y="422718"/>
            <a:ext cx="10571998" cy="970450"/>
          </a:xfrm>
        </p:spPr>
        <p:txBody>
          <a:bodyPr/>
          <a:lstStyle/>
          <a:p>
            <a:r>
              <a:rPr lang="en-AU" sz="3550"/>
              <a:t>The relationship between the ROL and the Syllabus using the criteria for effectiveness</a:t>
            </a:r>
          </a:p>
        </p:txBody>
      </p:sp>
      <p:graphicFrame>
        <p:nvGraphicFramePr>
          <p:cNvPr id="5" name="Table 5">
            <a:extLst>
              <a:ext uri="{FF2B5EF4-FFF2-40B4-BE49-F238E27FC236}">
                <a16:creationId xmlns:a16="http://schemas.microsoft.com/office/drawing/2014/main" id="{1210D0DA-2419-4BE5-B7E1-4BF6FDDC40A2}"/>
              </a:ext>
            </a:extLst>
          </p:cNvPr>
          <p:cNvGraphicFramePr>
            <a:graphicFrameLocks noGrp="1"/>
          </p:cNvGraphicFramePr>
          <p:nvPr>
            <p:ph idx="1"/>
            <p:extLst>
              <p:ext uri="{D42A27DB-BD31-4B8C-83A1-F6EECF244321}">
                <p14:modId xmlns:p14="http://schemas.microsoft.com/office/powerpoint/2010/main" val="1250067319"/>
              </p:ext>
            </p:extLst>
          </p:nvPr>
        </p:nvGraphicFramePr>
        <p:xfrm>
          <a:off x="207565" y="1739042"/>
          <a:ext cx="11859150" cy="5038159"/>
        </p:xfrm>
        <a:graphic>
          <a:graphicData uri="http://schemas.openxmlformats.org/drawingml/2006/table">
            <a:tbl>
              <a:tblPr firstRow="1" bandRow="1">
                <a:tableStyleId>{5C22544A-7EE6-4342-B048-85BDC9FD1C3A}</a:tableStyleId>
              </a:tblPr>
              <a:tblGrid>
                <a:gridCol w="5304469">
                  <a:extLst>
                    <a:ext uri="{9D8B030D-6E8A-4147-A177-3AD203B41FA5}">
                      <a16:colId xmlns:a16="http://schemas.microsoft.com/office/drawing/2014/main" val="3003644805"/>
                    </a:ext>
                  </a:extLst>
                </a:gridCol>
                <a:gridCol w="6554681">
                  <a:extLst>
                    <a:ext uri="{9D8B030D-6E8A-4147-A177-3AD203B41FA5}">
                      <a16:colId xmlns:a16="http://schemas.microsoft.com/office/drawing/2014/main" val="1314631803"/>
                    </a:ext>
                  </a:extLst>
                </a:gridCol>
              </a:tblGrid>
              <a:tr h="364559">
                <a:tc>
                  <a:txBody>
                    <a:bodyPr/>
                    <a:lstStyle/>
                    <a:p>
                      <a:r>
                        <a:rPr lang="en-AU" sz="1550"/>
                        <a:t>ROL Principle</a:t>
                      </a:r>
                    </a:p>
                  </a:txBody>
                  <a:tcPr/>
                </a:tc>
                <a:tc>
                  <a:txBody>
                    <a:bodyPr/>
                    <a:lstStyle/>
                    <a:p>
                      <a:r>
                        <a:rPr lang="en-AU" sz="1550"/>
                        <a:t>Criteria to Evaluate Effectiveness </a:t>
                      </a:r>
                    </a:p>
                  </a:txBody>
                  <a:tcPr/>
                </a:tc>
                <a:extLst>
                  <a:ext uri="{0D108BD9-81ED-4DB2-BD59-A6C34878D82A}">
                    <a16:rowId xmlns:a16="http://schemas.microsoft.com/office/drawing/2014/main" val="2103551287"/>
                  </a:ext>
                </a:extLst>
              </a:tr>
              <a:tr h="370840">
                <a:tc>
                  <a:txBody>
                    <a:bodyPr/>
                    <a:lstStyle/>
                    <a:p>
                      <a:r>
                        <a:rPr lang="en-AU" sz="1550"/>
                        <a:t>The law is known and accessible</a:t>
                      </a:r>
                    </a:p>
                  </a:txBody>
                  <a:tcPr/>
                </a:tc>
                <a:tc>
                  <a:txBody>
                    <a:bodyPr/>
                    <a:lstStyle/>
                    <a:p>
                      <a:r>
                        <a:rPr lang="en-AU" sz="1550"/>
                        <a:t>Enforceability; Accessibility; Application of ROL</a:t>
                      </a:r>
                    </a:p>
                  </a:txBody>
                  <a:tcPr/>
                </a:tc>
                <a:extLst>
                  <a:ext uri="{0D108BD9-81ED-4DB2-BD59-A6C34878D82A}">
                    <a16:rowId xmlns:a16="http://schemas.microsoft.com/office/drawing/2014/main" val="850811489"/>
                  </a:ext>
                </a:extLst>
              </a:tr>
              <a:tr h="370840">
                <a:tc>
                  <a:txBody>
                    <a:bodyPr/>
                    <a:lstStyle/>
                    <a:p>
                      <a:r>
                        <a:rPr lang="en-AU" sz="1550"/>
                        <a:t>Presumption of innocence </a:t>
                      </a:r>
                    </a:p>
                  </a:txBody>
                  <a:tcPr/>
                </a:tc>
                <a:tc>
                  <a:txBody>
                    <a:bodyPr/>
                    <a:lstStyle/>
                    <a:p>
                      <a:r>
                        <a:rPr lang="en-AU" sz="1550"/>
                        <a:t>Protection of individual rights; Has justice been achieved? </a:t>
                      </a:r>
                    </a:p>
                  </a:txBody>
                  <a:tcPr/>
                </a:tc>
                <a:extLst>
                  <a:ext uri="{0D108BD9-81ED-4DB2-BD59-A6C34878D82A}">
                    <a16:rowId xmlns:a16="http://schemas.microsoft.com/office/drawing/2014/main" val="1721169563"/>
                  </a:ext>
                </a:extLst>
              </a:tr>
              <a:tr h="370840">
                <a:tc>
                  <a:txBody>
                    <a:bodyPr/>
                    <a:lstStyle/>
                    <a:p>
                      <a:r>
                        <a:rPr lang="en-AU" sz="1550"/>
                        <a:t>Open, independent and impartial judiciary</a:t>
                      </a:r>
                    </a:p>
                  </a:txBody>
                  <a:tcPr/>
                </a:tc>
                <a:tc>
                  <a:txBody>
                    <a:bodyPr/>
                    <a:lstStyle/>
                    <a:p>
                      <a:r>
                        <a:rPr lang="en-AU" sz="1550"/>
                        <a:t>Enforceability; Responsiveness; Protection of Individual Rights; Has justice been achieved? </a:t>
                      </a:r>
                    </a:p>
                  </a:txBody>
                  <a:tcPr/>
                </a:tc>
                <a:extLst>
                  <a:ext uri="{0D108BD9-81ED-4DB2-BD59-A6C34878D82A}">
                    <a16:rowId xmlns:a16="http://schemas.microsoft.com/office/drawing/2014/main" val="390776590"/>
                  </a:ext>
                </a:extLst>
              </a:tr>
              <a:tr h="370840">
                <a:tc>
                  <a:txBody>
                    <a:bodyPr/>
                    <a:lstStyle/>
                    <a:p>
                      <a:r>
                        <a:rPr lang="en-AU" sz="1550"/>
                        <a:t>No retrospective laws should be made</a:t>
                      </a:r>
                    </a:p>
                  </a:txBody>
                  <a:tcPr/>
                </a:tc>
                <a:tc>
                  <a:txBody>
                    <a:bodyPr/>
                    <a:lstStyle/>
                    <a:p>
                      <a:r>
                        <a:rPr lang="en-AU" sz="1550"/>
                        <a:t>Responsiveness; Meeting society’s needs</a:t>
                      </a:r>
                    </a:p>
                  </a:txBody>
                  <a:tcPr/>
                </a:tc>
                <a:extLst>
                  <a:ext uri="{0D108BD9-81ED-4DB2-BD59-A6C34878D82A}">
                    <a16:rowId xmlns:a16="http://schemas.microsoft.com/office/drawing/2014/main" val="756954152"/>
                  </a:ext>
                </a:extLst>
              </a:tr>
              <a:tr h="370840">
                <a:tc>
                  <a:txBody>
                    <a:bodyPr/>
                    <a:lstStyle/>
                    <a:p>
                      <a:r>
                        <a:rPr lang="en-AU" sz="1550"/>
                        <a:t>Laws are made in an open and transparent way by the people</a:t>
                      </a:r>
                    </a:p>
                  </a:txBody>
                  <a:tcPr/>
                </a:tc>
                <a:tc>
                  <a:txBody>
                    <a:bodyPr/>
                    <a:lstStyle/>
                    <a:p>
                      <a:r>
                        <a:rPr lang="en-AU" sz="1550"/>
                        <a:t>Responsiveness; Meeting society’s needs; Accessibility</a:t>
                      </a:r>
                    </a:p>
                  </a:txBody>
                  <a:tcPr/>
                </a:tc>
                <a:extLst>
                  <a:ext uri="{0D108BD9-81ED-4DB2-BD59-A6C34878D82A}">
                    <a16:rowId xmlns:a16="http://schemas.microsoft.com/office/drawing/2014/main" val="1897646860"/>
                  </a:ext>
                </a:extLst>
              </a:tr>
              <a:tr h="370840">
                <a:tc>
                  <a:txBody>
                    <a:bodyPr/>
                    <a:lstStyle/>
                    <a:p>
                      <a:r>
                        <a:rPr lang="en-AU" sz="1550"/>
                        <a:t>Government agencies to behave as model litigants</a:t>
                      </a:r>
                    </a:p>
                  </a:txBody>
                  <a:tcPr/>
                </a:tc>
                <a:tc>
                  <a:txBody>
                    <a:bodyPr/>
                    <a:lstStyle/>
                    <a:p>
                      <a:r>
                        <a:rPr lang="en-AU" sz="1550"/>
                        <a:t>Application of the ROL; Meeting society’s needs</a:t>
                      </a:r>
                    </a:p>
                  </a:txBody>
                  <a:tcPr/>
                </a:tc>
                <a:extLst>
                  <a:ext uri="{0D108BD9-81ED-4DB2-BD59-A6C34878D82A}">
                    <a16:rowId xmlns:a16="http://schemas.microsoft.com/office/drawing/2014/main" val="3182169792"/>
                  </a:ext>
                </a:extLst>
              </a:tr>
              <a:tr h="370840">
                <a:tc>
                  <a:txBody>
                    <a:bodyPr/>
                    <a:lstStyle/>
                    <a:p>
                      <a:r>
                        <a:rPr lang="en-AU" sz="1550"/>
                        <a:t>Fair and prompt trials</a:t>
                      </a:r>
                    </a:p>
                  </a:txBody>
                  <a:tcPr/>
                </a:tc>
                <a:tc>
                  <a:txBody>
                    <a:bodyPr/>
                    <a:lstStyle/>
                    <a:p>
                      <a:r>
                        <a:rPr lang="en-AU" sz="1550"/>
                        <a:t>Resource efficiency; Enforceability; Protection of individual rights</a:t>
                      </a:r>
                    </a:p>
                  </a:txBody>
                  <a:tcPr/>
                </a:tc>
                <a:extLst>
                  <a:ext uri="{0D108BD9-81ED-4DB2-BD59-A6C34878D82A}">
                    <a16:rowId xmlns:a16="http://schemas.microsoft.com/office/drawing/2014/main" val="336209319"/>
                  </a:ext>
                </a:extLst>
              </a:tr>
              <a:tr h="370840">
                <a:tc>
                  <a:txBody>
                    <a:bodyPr/>
                    <a:lstStyle/>
                    <a:p>
                      <a:r>
                        <a:rPr lang="en-AU" sz="1550"/>
                        <a:t>Separation of powers between Legislature, Executive and Judiciary </a:t>
                      </a:r>
                    </a:p>
                  </a:txBody>
                  <a:tcPr/>
                </a:tc>
                <a:tc>
                  <a:txBody>
                    <a:bodyPr/>
                    <a:lstStyle/>
                    <a:p>
                      <a:r>
                        <a:rPr lang="en-AU" sz="1550"/>
                        <a:t>Meeting society’s needs; Protection of individual rights; enforceability</a:t>
                      </a:r>
                    </a:p>
                  </a:txBody>
                  <a:tcPr/>
                </a:tc>
                <a:extLst>
                  <a:ext uri="{0D108BD9-81ED-4DB2-BD59-A6C34878D82A}">
                    <a16:rowId xmlns:a16="http://schemas.microsoft.com/office/drawing/2014/main" val="1503478827"/>
                  </a:ext>
                </a:extLst>
              </a:tr>
              <a:tr h="370840">
                <a:tc>
                  <a:txBody>
                    <a:bodyPr/>
                    <a:lstStyle/>
                    <a:p>
                      <a:r>
                        <a:rPr lang="en-AU" sz="1550"/>
                        <a:t>People can only be punished in accordance with the law</a:t>
                      </a:r>
                    </a:p>
                  </a:txBody>
                  <a:tcPr/>
                </a:tc>
                <a:tc>
                  <a:txBody>
                    <a:bodyPr/>
                    <a:lstStyle/>
                    <a:p>
                      <a:r>
                        <a:rPr lang="en-AU" sz="1550"/>
                        <a:t>Protection of individual rights; Application of ROL; Resource efficiency</a:t>
                      </a:r>
                    </a:p>
                  </a:txBody>
                  <a:tcPr/>
                </a:tc>
                <a:extLst>
                  <a:ext uri="{0D108BD9-81ED-4DB2-BD59-A6C34878D82A}">
                    <a16:rowId xmlns:a16="http://schemas.microsoft.com/office/drawing/2014/main" val="3096126929"/>
                  </a:ext>
                </a:extLst>
              </a:tr>
              <a:tr h="370840">
                <a:tc>
                  <a:txBody>
                    <a:bodyPr/>
                    <a:lstStyle/>
                    <a:p>
                      <a:r>
                        <a:rPr lang="en-AU" sz="1550"/>
                        <a:t>The law and its administration is subject to open and free criticism </a:t>
                      </a:r>
                    </a:p>
                  </a:txBody>
                  <a:tcPr/>
                </a:tc>
                <a:tc>
                  <a:txBody>
                    <a:bodyPr/>
                    <a:lstStyle/>
                    <a:p>
                      <a:r>
                        <a:rPr lang="en-AU" sz="1550"/>
                        <a:t>Protection of individual rights; Application of ROL; Has justice been achieved? </a:t>
                      </a:r>
                    </a:p>
                  </a:txBody>
                  <a:tcPr/>
                </a:tc>
                <a:extLst>
                  <a:ext uri="{0D108BD9-81ED-4DB2-BD59-A6C34878D82A}">
                    <a16:rowId xmlns:a16="http://schemas.microsoft.com/office/drawing/2014/main" val="3517908254"/>
                  </a:ext>
                </a:extLst>
              </a:tr>
            </a:tbl>
          </a:graphicData>
        </a:graphic>
      </p:graphicFrame>
      <p:pic>
        <p:nvPicPr>
          <p:cNvPr id="4" name="Picture 3">
            <a:extLst>
              <a:ext uri="{FF2B5EF4-FFF2-40B4-BE49-F238E27FC236}">
                <a16:creationId xmlns:a16="http://schemas.microsoft.com/office/drawing/2014/main" id="{E5EEF55A-DDEA-4818-B865-DADD74B4608A}"/>
              </a:ext>
            </a:extLst>
          </p:cNvPr>
          <p:cNvPicPr>
            <a:picLocks noChangeAspect="1"/>
          </p:cNvPicPr>
          <p:nvPr/>
        </p:nvPicPr>
        <p:blipFill>
          <a:blip r:embed="rId2"/>
          <a:stretch>
            <a:fillRect/>
          </a:stretch>
        </p:blipFill>
        <p:spPr>
          <a:xfrm>
            <a:off x="9171348" y="-1850"/>
            <a:ext cx="3020652" cy="849136"/>
          </a:xfrm>
          <a:prstGeom prst="rect">
            <a:avLst/>
          </a:prstGeom>
        </p:spPr>
      </p:pic>
    </p:spTree>
    <p:extLst>
      <p:ext uri="{BB962C8B-B14F-4D97-AF65-F5344CB8AC3E}">
        <p14:creationId xmlns:p14="http://schemas.microsoft.com/office/powerpoint/2010/main" val="864057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8A4A-11FD-4FEB-B022-7D33EDE3972B}"/>
              </a:ext>
            </a:extLst>
          </p:cNvPr>
          <p:cNvSpPr>
            <a:spLocks noGrp="1"/>
          </p:cNvSpPr>
          <p:nvPr>
            <p:ph type="title"/>
          </p:nvPr>
        </p:nvSpPr>
        <p:spPr>
          <a:xfrm>
            <a:off x="0" y="458408"/>
            <a:ext cx="10571998" cy="970450"/>
          </a:xfrm>
        </p:spPr>
        <p:txBody>
          <a:bodyPr/>
          <a:lstStyle/>
          <a:p>
            <a:r>
              <a:rPr lang="en-AU"/>
              <a:t>Why the Skaf case? </a:t>
            </a:r>
          </a:p>
        </p:txBody>
      </p:sp>
      <p:sp>
        <p:nvSpPr>
          <p:cNvPr id="3" name="Content Placeholder 2">
            <a:extLst>
              <a:ext uri="{FF2B5EF4-FFF2-40B4-BE49-F238E27FC236}">
                <a16:creationId xmlns:a16="http://schemas.microsoft.com/office/drawing/2014/main" id="{4A656DF4-3048-4E7C-A581-632639950F32}"/>
              </a:ext>
            </a:extLst>
          </p:cNvPr>
          <p:cNvSpPr>
            <a:spLocks noGrp="1"/>
          </p:cNvSpPr>
          <p:nvPr>
            <p:ph idx="1"/>
          </p:nvPr>
        </p:nvSpPr>
        <p:spPr/>
        <p:txBody>
          <a:bodyPr/>
          <a:lstStyle/>
          <a:p>
            <a:pPr marL="0" indent="0">
              <a:buNone/>
            </a:pPr>
            <a:endParaRPr lang="en-AU"/>
          </a:p>
          <a:p>
            <a:r>
              <a:rPr lang="en-AU"/>
              <a:t>It is a case that attracted national attention, sparked community outrage and resulted in some of the longest sentences ever handed down in Australia. </a:t>
            </a:r>
          </a:p>
          <a:p>
            <a:r>
              <a:rPr lang="en-AU"/>
              <a:t>How does the legal system deal with "the worst type of crimes". </a:t>
            </a:r>
          </a:p>
          <a:p>
            <a:r>
              <a:rPr lang="en-AU"/>
              <a:t>How is objectivity maintained? </a:t>
            </a:r>
          </a:p>
          <a:p>
            <a:r>
              <a:rPr lang="en-AU"/>
              <a:t>The number of trials and appeals in the Skaf cases means there is considerable amount of material which can be used in numerous contexts and adapted to teach various components of the legal studies course. </a:t>
            </a:r>
          </a:p>
          <a:p>
            <a:endParaRPr lang="en-AU"/>
          </a:p>
          <a:p>
            <a:endParaRPr lang="en-AU"/>
          </a:p>
        </p:txBody>
      </p:sp>
      <p:pic>
        <p:nvPicPr>
          <p:cNvPr id="4" name="Picture 3">
            <a:extLst>
              <a:ext uri="{FF2B5EF4-FFF2-40B4-BE49-F238E27FC236}">
                <a16:creationId xmlns:a16="http://schemas.microsoft.com/office/drawing/2014/main" id="{05974950-1A43-4436-B7BB-316A2997B207}"/>
              </a:ext>
            </a:extLst>
          </p:cNvPr>
          <p:cNvPicPr>
            <a:picLocks noChangeAspect="1"/>
          </p:cNvPicPr>
          <p:nvPr/>
        </p:nvPicPr>
        <p:blipFill>
          <a:blip r:embed="rId2"/>
          <a:stretch>
            <a:fillRect/>
          </a:stretch>
        </p:blipFill>
        <p:spPr>
          <a:xfrm>
            <a:off x="8556671" y="1804"/>
            <a:ext cx="3635330" cy="1086499"/>
          </a:xfrm>
          <a:prstGeom prst="rect">
            <a:avLst/>
          </a:prstGeom>
        </p:spPr>
      </p:pic>
    </p:spTree>
    <p:extLst>
      <p:ext uri="{BB962C8B-B14F-4D97-AF65-F5344CB8AC3E}">
        <p14:creationId xmlns:p14="http://schemas.microsoft.com/office/powerpoint/2010/main" val="3866505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670BE-06D1-494B-8E76-D260353849E4}"/>
              </a:ext>
            </a:extLst>
          </p:cNvPr>
          <p:cNvSpPr>
            <a:spLocks noGrp="1"/>
          </p:cNvSpPr>
          <p:nvPr>
            <p:ph type="title"/>
          </p:nvPr>
        </p:nvSpPr>
        <p:spPr>
          <a:xfrm>
            <a:off x="0" y="513977"/>
            <a:ext cx="10571998" cy="970450"/>
          </a:xfrm>
        </p:spPr>
        <p:txBody>
          <a:bodyPr/>
          <a:lstStyle/>
          <a:p>
            <a:r>
              <a:rPr lang="en-AU"/>
              <a:t>Application of the ROL to R v Skaf</a:t>
            </a:r>
            <a:br>
              <a:rPr lang="en-AU"/>
            </a:br>
            <a:r>
              <a:rPr lang="en-AU"/>
              <a:t>Jury Misconduct</a:t>
            </a:r>
          </a:p>
        </p:txBody>
      </p:sp>
      <p:sp>
        <p:nvSpPr>
          <p:cNvPr id="3" name="Content Placeholder 2">
            <a:extLst>
              <a:ext uri="{FF2B5EF4-FFF2-40B4-BE49-F238E27FC236}">
                <a16:creationId xmlns:a16="http://schemas.microsoft.com/office/drawing/2014/main" id="{833D8679-28AE-42A2-88B4-0BBF42574B65}"/>
              </a:ext>
            </a:extLst>
          </p:cNvPr>
          <p:cNvSpPr>
            <a:spLocks noGrp="1"/>
          </p:cNvSpPr>
          <p:nvPr>
            <p:ph idx="1"/>
          </p:nvPr>
        </p:nvSpPr>
        <p:spPr>
          <a:xfrm>
            <a:off x="251265" y="2316720"/>
            <a:ext cx="10554574" cy="4104405"/>
          </a:xfrm>
        </p:spPr>
        <p:txBody>
          <a:bodyPr vert="horz" lIns="91440" tIns="45720" rIns="91440" bIns="45720" rtlCol="0" anchor="ctr">
            <a:noAutofit/>
          </a:bodyPr>
          <a:lstStyle/>
          <a:p>
            <a:endParaRPr lang="en-AU"/>
          </a:p>
          <a:p>
            <a:endParaRPr lang="en-AU"/>
          </a:p>
          <a:p>
            <a:endParaRPr lang="en-AU"/>
          </a:p>
          <a:p>
            <a:endParaRPr lang="en-AU"/>
          </a:p>
          <a:p>
            <a:endParaRPr lang="en-AU"/>
          </a:p>
          <a:p>
            <a:endParaRPr lang="en-AU"/>
          </a:p>
          <a:p>
            <a:endParaRPr lang="en-AU"/>
          </a:p>
          <a:p>
            <a:endParaRPr lang="en-AU"/>
          </a:p>
          <a:p>
            <a:r>
              <a:rPr lang="en-AU" sz="1400"/>
              <a:t>A key principle on the rule of law wheel is </a:t>
            </a:r>
            <a:r>
              <a:rPr lang="en-AU" b="1"/>
              <a:t>fair and prompt trials. </a:t>
            </a:r>
          </a:p>
          <a:p>
            <a:r>
              <a:rPr lang="en-AU" sz="1400">
                <a:ea typeface="+mn-lt"/>
                <a:cs typeface="+mn-lt"/>
              </a:rPr>
              <a:t>What is the prejudicial impact of the information obtained by the jury misconduct (conducting their own experiments) upon the minds and deliberations of (at least) the two jurors. </a:t>
            </a:r>
          </a:p>
          <a:p>
            <a:r>
              <a:rPr lang="en-AU" sz="1400">
                <a:ea typeface="+mn-lt"/>
                <a:cs typeface="+mn-lt"/>
              </a:rPr>
              <a:t>The information obtained by the jurors was not evidence in the trial or properly put to them by the judge. </a:t>
            </a:r>
          </a:p>
          <a:p>
            <a:r>
              <a:rPr lang="en-AU" sz="1400">
                <a:ea typeface="+mn-lt"/>
                <a:cs typeface="+mn-lt"/>
              </a:rPr>
              <a:t>The evidence was not subject to the rules of evidence which exist to ensure everyone who is charged with an offence, regardless of who they are is subject to the same restrictions on what evidence can and cannot be used. </a:t>
            </a:r>
          </a:p>
          <a:p>
            <a:r>
              <a:rPr lang="en-AU"/>
              <a:t>Is the trial still fair? - No, the evidence was obtained in circumstances amounting to procedural unfairness and the accused were unable to test the material in any way. </a:t>
            </a:r>
          </a:p>
          <a:p>
            <a:endParaRPr lang="en-AU" sz="2600"/>
          </a:p>
          <a:p>
            <a:pPr marL="0" indent="0">
              <a:buNone/>
            </a:pPr>
            <a:endParaRPr lang="en-AU"/>
          </a:p>
          <a:p>
            <a:endParaRPr lang="en-AU"/>
          </a:p>
          <a:p>
            <a:endParaRPr lang="en-AU"/>
          </a:p>
          <a:p>
            <a:endParaRPr lang="en-AU"/>
          </a:p>
          <a:p>
            <a:pPr marL="0" indent="0">
              <a:buNone/>
            </a:pPr>
            <a:endParaRPr lang="en-AU"/>
          </a:p>
          <a:p>
            <a:endParaRPr lang="en-AU"/>
          </a:p>
          <a:p>
            <a:endParaRPr lang="en-AU"/>
          </a:p>
          <a:p>
            <a:endParaRPr lang="en-AU"/>
          </a:p>
        </p:txBody>
      </p:sp>
      <p:pic>
        <p:nvPicPr>
          <p:cNvPr id="4" name="Picture 3">
            <a:extLst>
              <a:ext uri="{FF2B5EF4-FFF2-40B4-BE49-F238E27FC236}">
                <a16:creationId xmlns:a16="http://schemas.microsoft.com/office/drawing/2014/main" id="{D1E23494-FFA5-46F0-AA12-E34CF15AAADE}"/>
              </a:ext>
            </a:extLst>
          </p:cNvPr>
          <p:cNvPicPr>
            <a:picLocks noChangeAspect="1"/>
          </p:cNvPicPr>
          <p:nvPr/>
        </p:nvPicPr>
        <p:blipFill>
          <a:blip r:embed="rId2"/>
          <a:stretch>
            <a:fillRect/>
          </a:stretch>
        </p:blipFill>
        <p:spPr>
          <a:xfrm>
            <a:off x="8947656" y="0"/>
            <a:ext cx="3244344" cy="967345"/>
          </a:xfrm>
          <a:prstGeom prst="rect">
            <a:avLst/>
          </a:prstGeom>
        </p:spPr>
      </p:pic>
    </p:spTree>
    <p:extLst>
      <p:ext uri="{BB962C8B-B14F-4D97-AF65-F5344CB8AC3E}">
        <p14:creationId xmlns:p14="http://schemas.microsoft.com/office/powerpoint/2010/main" val="1338733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699E-CCA0-433C-8368-3CECB6E85827}"/>
              </a:ext>
            </a:extLst>
          </p:cNvPr>
          <p:cNvSpPr>
            <a:spLocks noGrp="1"/>
          </p:cNvSpPr>
          <p:nvPr>
            <p:ph type="title"/>
          </p:nvPr>
        </p:nvSpPr>
        <p:spPr>
          <a:xfrm>
            <a:off x="0" y="424748"/>
            <a:ext cx="10571998" cy="970450"/>
          </a:xfrm>
        </p:spPr>
        <p:txBody>
          <a:bodyPr/>
          <a:lstStyle/>
          <a:p>
            <a:r>
              <a:rPr lang="en-AU"/>
              <a:t>Application of the ROL to R v Skaf</a:t>
            </a:r>
            <a:br>
              <a:rPr lang="en-AU"/>
            </a:br>
            <a:r>
              <a:rPr lang="en-AU"/>
              <a:t>Law Reform</a:t>
            </a:r>
          </a:p>
        </p:txBody>
      </p:sp>
      <p:pic>
        <p:nvPicPr>
          <p:cNvPr id="5" name="Picture 5">
            <a:extLst>
              <a:ext uri="{FF2B5EF4-FFF2-40B4-BE49-F238E27FC236}">
                <a16:creationId xmlns:a16="http://schemas.microsoft.com/office/drawing/2014/main" id="{79207255-9D0E-82B0-479A-A9E7A1E7BD48}"/>
              </a:ext>
            </a:extLst>
          </p:cNvPr>
          <p:cNvPicPr>
            <a:picLocks noGrp="1" noChangeAspect="1"/>
          </p:cNvPicPr>
          <p:nvPr>
            <p:ph idx="1"/>
          </p:nvPr>
        </p:nvPicPr>
        <p:blipFill>
          <a:blip r:embed="rId2"/>
          <a:stretch>
            <a:fillRect/>
          </a:stretch>
        </p:blipFill>
        <p:spPr>
          <a:xfrm rot="360000">
            <a:off x="6879989" y="2118964"/>
            <a:ext cx="5373715" cy="3255511"/>
          </a:xfrm>
        </p:spPr>
      </p:pic>
      <p:pic>
        <p:nvPicPr>
          <p:cNvPr id="4" name="Picture 3">
            <a:extLst>
              <a:ext uri="{FF2B5EF4-FFF2-40B4-BE49-F238E27FC236}">
                <a16:creationId xmlns:a16="http://schemas.microsoft.com/office/drawing/2014/main" id="{0827DE6F-5F1F-4089-A22E-65EFCB2BC51E}"/>
              </a:ext>
            </a:extLst>
          </p:cNvPr>
          <p:cNvPicPr>
            <a:picLocks noChangeAspect="1"/>
          </p:cNvPicPr>
          <p:nvPr/>
        </p:nvPicPr>
        <p:blipFill>
          <a:blip r:embed="rId3"/>
          <a:stretch>
            <a:fillRect/>
          </a:stretch>
        </p:blipFill>
        <p:spPr>
          <a:xfrm>
            <a:off x="8947656" y="0"/>
            <a:ext cx="3244344" cy="967345"/>
          </a:xfrm>
          <a:prstGeom prst="rect">
            <a:avLst/>
          </a:prstGeom>
        </p:spPr>
      </p:pic>
      <p:sp>
        <p:nvSpPr>
          <p:cNvPr id="3" name="TextBox 2">
            <a:extLst>
              <a:ext uri="{FF2B5EF4-FFF2-40B4-BE49-F238E27FC236}">
                <a16:creationId xmlns:a16="http://schemas.microsoft.com/office/drawing/2014/main" id="{950214D7-52C5-B9EB-E0E4-0BE55C864A9D}"/>
              </a:ext>
            </a:extLst>
          </p:cNvPr>
          <p:cNvSpPr txBox="1"/>
          <p:nvPr/>
        </p:nvSpPr>
        <p:spPr>
          <a:xfrm>
            <a:off x="91661" y="1714551"/>
            <a:ext cx="6650934"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pPr marL="285750" indent="-285750">
              <a:buFont typeface="Arial"/>
              <a:buChar char="•"/>
            </a:pPr>
            <a:r>
              <a:rPr lang="en-US" i="1"/>
              <a:t>Jury Amendment Act 2004 </a:t>
            </a:r>
          </a:p>
          <a:p>
            <a:pPr marL="285750" indent="-285750">
              <a:buFont typeface="Arial"/>
              <a:buChar char="•"/>
            </a:pPr>
            <a:r>
              <a:rPr lang="en-US" i="1"/>
              <a:t>The Crimes Amendment (Aggravated Sexual Assault in Company) Act (2001) </a:t>
            </a:r>
            <a:endParaRPr lang="en-US"/>
          </a:p>
          <a:p>
            <a:pPr marL="285750" indent="-285750">
              <a:buFont typeface="Arial"/>
              <a:buChar char="•"/>
            </a:pPr>
            <a:r>
              <a:rPr lang="en-US" i="1"/>
              <a:t>Amended the Criminal Procedure Act (1986) to the Criminal Procedure Amendment (evidence) (Act 2005)</a:t>
            </a:r>
            <a:endParaRPr lang="en-US"/>
          </a:p>
          <a:p>
            <a:pPr marL="285750" indent="-285750">
              <a:buFont typeface="Arial"/>
              <a:buChar char="•"/>
            </a:pPr>
            <a:r>
              <a:rPr lang="en-US" i="1"/>
              <a:t>Criminal Procedure Amendment (Sexual Offence Evidence) Act 2004 </a:t>
            </a:r>
            <a:endParaRPr lang="en-US"/>
          </a:p>
          <a:p>
            <a:endParaRPr lang="en-US"/>
          </a:p>
          <a:p>
            <a:r>
              <a:rPr lang="en-US"/>
              <a:t>Law reform and the introduction of new legislation is in response to criticism of the existing law. Law reform is the rule of law principle "The law and its administration is subject to open and free criticism" in action.  </a:t>
            </a:r>
          </a:p>
          <a:p>
            <a:endParaRPr lang="en-US"/>
          </a:p>
          <a:p>
            <a:r>
              <a:rPr lang="en-US"/>
              <a:t>Law reforms demonstrates the separation of powers in action. The Legislature, executive and judiciary all severe discrete functions. The legislature is fundamental in instigating new legislation. </a:t>
            </a:r>
          </a:p>
          <a:p>
            <a:endParaRPr lang="en-US"/>
          </a:p>
          <a:p>
            <a:endParaRPr lang="en-US"/>
          </a:p>
          <a:p>
            <a:endParaRPr lang="en-US"/>
          </a:p>
          <a:p>
            <a:endParaRPr lang="en-US"/>
          </a:p>
        </p:txBody>
      </p:sp>
    </p:spTree>
    <p:extLst>
      <p:ext uri="{BB962C8B-B14F-4D97-AF65-F5344CB8AC3E}">
        <p14:creationId xmlns:p14="http://schemas.microsoft.com/office/powerpoint/2010/main" val="100303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5BA45-EBAA-48CC-AD17-E6EF7B26577A}"/>
              </a:ext>
            </a:extLst>
          </p:cNvPr>
          <p:cNvSpPr>
            <a:spLocks noGrp="1"/>
          </p:cNvSpPr>
          <p:nvPr>
            <p:ph type="title"/>
          </p:nvPr>
        </p:nvSpPr>
        <p:spPr>
          <a:xfrm>
            <a:off x="0" y="452798"/>
            <a:ext cx="10571998" cy="970450"/>
          </a:xfrm>
        </p:spPr>
        <p:txBody>
          <a:bodyPr/>
          <a:lstStyle/>
          <a:p>
            <a:r>
              <a:rPr lang="en-AU"/>
              <a:t>Application of the ROL to R v Skaf</a:t>
            </a:r>
            <a:br>
              <a:rPr lang="en-AU"/>
            </a:br>
            <a:r>
              <a:rPr lang="en-AU"/>
              <a:t>Sentencing </a:t>
            </a:r>
          </a:p>
        </p:txBody>
      </p:sp>
      <p:sp>
        <p:nvSpPr>
          <p:cNvPr id="3" name="Content Placeholder 2">
            <a:extLst>
              <a:ext uri="{FF2B5EF4-FFF2-40B4-BE49-F238E27FC236}">
                <a16:creationId xmlns:a16="http://schemas.microsoft.com/office/drawing/2014/main" id="{EB30A851-4FE5-49D3-8DE1-3DF1ABB4A502}"/>
              </a:ext>
            </a:extLst>
          </p:cNvPr>
          <p:cNvSpPr>
            <a:spLocks noGrp="1"/>
          </p:cNvSpPr>
          <p:nvPr>
            <p:ph idx="1"/>
          </p:nvPr>
        </p:nvSpPr>
        <p:spPr/>
        <p:txBody>
          <a:bodyPr/>
          <a:lstStyle/>
          <a:p>
            <a:endParaRPr lang="en-AU"/>
          </a:p>
          <a:p>
            <a:endParaRPr lang="en-AU"/>
          </a:p>
          <a:p>
            <a:endParaRPr lang="en-AU"/>
          </a:p>
        </p:txBody>
      </p:sp>
      <p:pic>
        <p:nvPicPr>
          <p:cNvPr id="4" name="Picture 3">
            <a:extLst>
              <a:ext uri="{FF2B5EF4-FFF2-40B4-BE49-F238E27FC236}">
                <a16:creationId xmlns:a16="http://schemas.microsoft.com/office/drawing/2014/main" id="{0BFCF93F-874D-4697-BE67-A042AA7E4675}"/>
              </a:ext>
            </a:extLst>
          </p:cNvPr>
          <p:cNvPicPr>
            <a:picLocks noChangeAspect="1"/>
          </p:cNvPicPr>
          <p:nvPr/>
        </p:nvPicPr>
        <p:blipFill>
          <a:blip r:embed="rId2"/>
          <a:stretch>
            <a:fillRect/>
          </a:stretch>
        </p:blipFill>
        <p:spPr>
          <a:xfrm>
            <a:off x="8947656" y="0"/>
            <a:ext cx="3244344" cy="967345"/>
          </a:xfrm>
          <a:prstGeom prst="rect">
            <a:avLst/>
          </a:prstGeom>
        </p:spPr>
      </p:pic>
      <p:sp>
        <p:nvSpPr>
          <p:cNvPr id="5" name="TextBox 4">
            <a:extLst>
              <a:ext uri="{FF2B5EF4-FFF2-40B4-BE49-F238E27FC236}">
                <a16:creationId xmlns:a16="http://schemas.microsoft.com/office/drawing/2014/main" id="{A87BAE29-AFB3-BAEB-5D4C-63AF0C0DBB14}"/>
              </a:ext>
            </a:extLst>
          </p:cNvPr>
          <p:cNvSpPr txBox="1"/>
          <p:nvPr/>
        </p:nvSpPr>
        <p:spPr>
          <a:xfrm>
            <a:off x="251791" y="2217530"/>
            <a:ext cx="11699460"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original sentence reflected the community sentiment and outrage at the nature of the crimes. </a:t>
            </a:r>
          </a:p>
          <a:p>
            <a:endParaRPr lang="en-US"/>
          </a:p>
          <a:p>
            <a:r>
              <a:rPr lang="en-US"/>
              <a:t>Bilal Skaf – 55 years imprisonment   Mohammed Skaf – 32 years imprisonment </a:t>
            </a:r>
          </a:p>
          <a:p>
            <a:endParaRPr lang="en-US"/>
          </a:p>
          <a:p>
            <a:r>
              <a:rPr lang="en-US" b="1">
                <a:ea typeface="+mn-lt"/>
                <a:cs typeface="+mn-lt"/>
              </a:rPr>
              <a:t>The principle of totality dictates that when a sentence is imposed for multiple offences, the sentence must reflect the overall criminality of the offending behavior. The sentence imposed is not a linear mathematical calculation of the penalty for each offence. The court must ensure the aggregate or overall sentence is just and appropriate. </a:t>
            </a:r>
          </a:p>
          <a:p>
            <a:endParaRPr lang="en-US" b="1">
              <a:ea typeface="+mn-lt"/>
              <a:cs typeface="+mn-lt"/>
            </a:endParaRPr>
          </a:p>
          <a:p>
            <a:r>
              <a:rPr lang="en-US" b="1">
                <a:ea typeface="+mn-lt"/>
                <a:cs typeface="+mn-lt"/>
              </a:rPr>
              <a:t>The principle of proportionality ensure that the overall punishment is proportionate to the gravity of the offence. </a:t>
            </a:r>
          </a:p>
          <a:p>
            <a:r>
              <a:rPr lang="en-US" b="1">
                <a:ea typeface="+mn-lt"/>
                <a:cs typeface="+mn-lt"/>
              </a:rPr>
              <a:t>                                              </a:t>
            </a:r>
            <a:endParaRPr lang="en-US"/>
          </a:p>
          <a:p>
            <a:r>
              <a:rPr lang="en-US" b="1"/>
              <a:t>A critical component of achieving a fair and just sentence is the reliance on the judiciary being open, independent and impartial. A principle of the Rule of Law. </a:t>
            </a:r>
          </a:p>
          <a:p>
            <a:endParaRPr lang="en-US" b="1"/>
          </a:p>
          <a:p>
            <a:r>
              <a:rPr lang="en-US" b="1">
                <a:ea typeface="+mn-lt"/>
                <a:cs typeface="+mn-lt"/>
              </a:rPr>
              <a:t>                                              Were the sentences manifestly excessive? </a:t>
            </a:r>
            <a:endParaRPr lang="en-US"/>
          </a:p>
          <a:p>
            <a:endParaRPr lang="en-US" b="1"/>
          </a:p>
        </p:txBody>
      </p:sp>
    </p:spTree>
    <p:extLst>
      <p:ext uri="{BB962C8B-B14F-4D97-AF65-F5344CB8AC3E}">
        <p14:creationId xmlns:p14="http://schemas.microsoft.com/office/powerpoint/2010/main" val="342697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3A4A1-EC7D-4B8B-B217-18D76BC9E798}"/>
              </a:ext>
            </a:extLst>
          </p:cNvPr>
          <p:cNvSpPr>
            <a:spLocks noGrp="1"/>
          </p:cNvSpPr>
          <p:nvPr>
            <p:ph type="title"/>
          </p:nvPr>
        </p:nvSpPr>
        <p:spPr>
          <a:xfrm>
            <a:off x="0" y="464017"/>
            <a:ext cx="10571998" cy="970450"/>
          </a:xfrm>
        </p:spPr>
        <p:txBody>
          <a:bodyPr/>
          <a:lstStyle/>
          <a:p>
            <a:r>
              <a:rPr lang="en-AU"/>
              <a:t>Application of the ROL to R v Skaf</a:t>
            </a:r>
            <a:br>
              <a:rPr lang="en-AU"/>
            </a:br>
            <a:r>
              <a:rPr lang="en-AU"/>
              <a:t>Appeal Process </a:t>
            </a:r>
          </a:p>
        </p:txBody>
      </p:sp>
      <p:pic>
        <p:nvPicPr>
          <p:cNvPr id="5" name="Picture 5" descr="Diagram&#10;&#10;Description automatically generated">
            <a:extLst>
              <a:ext uri="{FF2B5EF4-FFF2-40B4-BE49-F238E27FC236}">
                <a16:creationId xmlns:a16="http://schemas.microsoft.com/office/drawing/2014/main" id="{4E019DA0-5880-B7E9-97A8-9CE226309C01}"/>
              </a:ext>
            </a:extLst>
          </p:cNvPr>
          <p:cNvPicPr>
            <a:picLocks noGrp="1" noChangeAspect="1"/>
          </p:cNvPicPr>
          <p:nvPr>
            <p:ph idx="1"/>
          </p:nvPr>
        </p:nvPicPr>
        <p:blipFill>
          <a:blip r:embed="rId2"/>
          <a:stretch>
            <a:fillRect/>
          </a:stretch>
        </p:blipFill>
        <p:spPr>
          <a:xfrm>
            <a:off x="4104560" y="2195603"/>
            <a:ext cx="7996195" cy="3883957"/>
          </a:xfrm>
        </p:spPr>
      </p:pic>
      <p:pic>
        <p:nvPicPr>
          <p:cNvPr id="4" name="Picture 3">
            <a:extLst>
              <a:ext uri="{FF2B5EF4-FFF2-40B4-BE49-F238E27FC236}">
                <a16:creationId xmlns:a16="http://schemas.microsoft.com/office/drawing/2014/main" id="{E1881CD5-DF95-4B8E-B781-7C9985C6F8B7}"/>
              </a:ext>
            </a:extLst>
          </p:cNvPr>
          <p:cNvPicPr>
            <a:picLocks noChangeAspect="1"/>
          </p:cNvPicPr>
          <p:nvPr/>
        </p:nvPicPr>
        <p:blipFill>
          <a:blip r:embed="rId3"/>
          <a:stretch>
            <a:fillRect/>
          </a:stretch>
        </p:blipFill>
        <p:spPr>
          <a:xfrm>
            <a:off x="8947656" y="-18103"/>
            <a:ext cx="3244344" cy="967345"/>
          </a:xfrm>
          <a:prstGeom prst="rect">
            <a:avLst/>
          </a:prstGeom>
        </p:spPr>
      </p:pic>
      <p:sp>
        <p:nvSpPr>
          <p:cNvPr id="3" name="TextBox 2">
            <a:extLst>
              <a:ext uri="{FF2B5EF4-FFF2-40B4-BE49-F238E27FC236}">
                <a16:creationId xmlns:a16="http://schemas.microsoft.com/office/drawing/2014/main" id="{8FDC4720-77AA-E310-9466-B81DAA42D50C}"/>
              </a:ext>
            </a:extLst>
          </p:cNvPr>
          <p:cNvSpPr txBox="1"/>
          <p:nvPr/>
        </p:nvSpPr>
        <p:spPr>
          <a:xfrm>
            <a:off x="257" y="1842483"/>
            <a:ext cx="4271878"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r>
              <a:rPr lang="en-US"/>
              <a:t>Appealed against their convictions and their sentence. </a:t>
            </a:r>
          </a:p>
          <a:p>
            <a:endParaRPr lang="en-US"/>
          </a:p>
          <a:p>
            <a:r>
              <a:rPr lang="en-US"/>
              <a:t>Successful in their appeals against sentence. </a:t>
            </a:r>
          </a:p>
          <a:p>
            <a:endParaRPr lang="en-US"/>
          </a:p>
          <a:p>
            <a:pPr marL="285750" indent="-285750">
              <a:buFont typeface="Courier New"/>
              <a:buChar char="o"/>
            </a:pPr>
            <a:r>
              <a:rPr lang="en-US"/>
              <a:t>High risk inmate, protective custody.</a:t>
            </a:r>
          </a:p>
          <a:p>
            <a:pPr marL="285750" indent="-285750">
              <a:buFont typeface="Courier New"/>
              <a:buChar char="o"/>
            </a:pPr>
            <a:r>
              <a:rPr lang="en-US"/>
              <a:t>Limits and restrictions on Skaf's access to education work and exercise. </a:t>
            </a:r>
          </a:p>
          <a:p>
            <a:endParaRPr lang="en-US"/>
          </a:p>
          <a:p>
            <a:r>
              <a:rPr lang="en-US"/>
              <a:t>Resentenced – The Court of Appeal concluded the original sentence had not given adequate weight to the principle of totality. </a:t>
            </a:r>
          </a:p>
        </p:txBody>
      </p:sp>
    </p:spTree>
    <p:extLst>
      <p:ext uri="{BB962C8B-B14F-4D97-AF65-F5344CB8AC3E}">
        <p14:creationId xmlns:p14="http://schemas.microsoft.com/office/powerpoint/2010/main" val="406214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7C59A-977B-4A06-89B6-60325DF549C5}"/>
              </a:ext>
            </a:extLst>
          </p:cNvPr>
          <p:cNvSpPr>
            <a:spLocks noGrp="1"/>
          </p:cNvSpPr>
          <p:nvPr>
            <p:ph type="title"/>
          </p:nvPr>
        </p:nvSpPr>
        <p:spPr/>
        <p:txBody>
          <a:bodyPr/>
          <a:lstStyle/>
          <a:p>
            <a:r>
              <a:rPr lang="en-AU"/>
              <a:t>Making use of R v Skaf </a:t>
            </a:r>
          </a:p>
        </p:txBody>
      </p:sp>
      <p:sp>
        <p:nvSpPr>
          <p:cNvPr id="3" name="Content Placeholder 2">
            <a:extLst>
              <a:ext uri="{FF2B5EF4-FFF2-40B4-BE49-F238E27FC236}">
                <a16:creationId xmlns:a16="http://schemas.microsoft.com/office/drawing/2014/main" id="{659255CE-FA8E-4B95-B940-F349666BBF64}"/>
              </a:ext>
            </a:extLst>
          </p:cNvPr>
          <p:cNvSpPr>
            <a:spLocks noGrp="1"/>
          </p:cNvSpPr>
          <p:nvPr>
            <p:ph idx="1"/>
          </p:nvPr>
        </p:nvSpPr>
        <p:spPr>
          <a:xfrm>
            <a:off x="381467" y="1946606"/>
            <a:ext cx="11270121" cy="4656147"/>
          </a:xfrm>
        </p:spPr>
        <p:txBody>
          <a:bodyPr>
            <a:normAutofit/>
          </a:bodyPr>
          <a:lstStyle/>
          <a:p>
            <a:pPr marL="0" indent="0">
              <a:buNone/>
            </a:pPr>
            <a:r>
              <a:rPr lang="en-AU" b="1"/>
              <a:t>Case Notes: </a:t>
            </a:r>
            <a:r>
              <a:rPr lang="en-AU" b="1">
                <a:hlinkClick r:id="rId2">
                  <a:extLst>
                    <a:ext uri="{A12FA001-AC4F-418D-AE19-62706E023703}">
                      <ahyp:hlinkClr xmlns:ahyp="http://schemas.microsoft.com/office/drawing/2018/hyperlinkcolor" val="tx"/>
                    </a:ext>
                  </a:extLst>
                </a:hlinkClick>
              </a:rPr>
              <a:t>https://www.ruleoflaw.org.au/case-studies/crime/skaf/</a:t>
            </a:r>
            <a:endParaRPr lang="en-AU" b="1"/>
          </a:p>
          <a:p>
            <a:pPr marL="0" indent="0">
              <a:buNone/>
            </a:pPr>
            <a:r>
              <a:rPr lang="en-AU" b="1"/>
              <a:t>Preliminary</a:t>
            </a:r>
          </a:p>
          <a:p>
            <a:r>
              <a:rPr lang="en-AU"/>
              <a:t>Law Reform – Case Study activity based on conditions, agencies and mechanisms.</a:t>
            </a:r>
          </a:p>
          <a:p>
            <a:pPr marL="0" indent="0">
              <a:buNone/>
            </a:pPr>
            <a:r>
              <a:rPr lang="en-AU" b="1"/>
              <a:t>HSC</a:t>
            </a:r>
            <a:endParaRPr lang="en-AU"/>
          </a:p>
          <a:p>
            <a:r>
              <a:rPr lang="en-AU"/>
              <a:t>Activity 1 – Application of syllabus dot points to R v Skaf – worksheet or alternative option. </a:t>
            </a:r>
          </a:p>
          <a:p>
            <a:r>
              <a:rPr lang="en-AU"/>
              <a:t>Activity 2 - Themes and Challenges in the context of Rule of Law principles and effectiveness criteria</a:t>
            </a:r>
          </a:p>
          <a:p>
            <a:endParaRPr lang="en-AU"/>
          </a:p>
        </p:txBody>
      </p:sp>
      <p:pic>
        <p:nvPicPr>
          <p:cNvPr id="4" name="Picture 3">
            <a:extLst>
              <a:ext uri="{FF2B5EF4-FFF2-40B4-BE49-F238E27FC236}">
                <a16:creationId xmlns:a16="http://schemas.microsoft.com/office/drawing/2014/main" id="{8B331BAB-3FC0-4E99-B5ED-E4BC57E9ECE9}"/>
              </a:ext>
            </a:extLst>
          </p:cNvPr>
          <p:cNvPicPr>
            <a:picLocks noChangeAspect="1"/>
          </p:cNvPicPr>
          <p:nvPr/>
        </p:nvPicPr>
        <p:blipFill>
          <a:blip r:embed="rId3"/>
          <a:stretch>
            <a:fillRect/>
          </a:stretch>
        </p:blipFill>
        <p:spPr>
          <a:xfrm>
            <a:off x="8947656" y="0"/>
            <a:ext cx="3244344" cy="967345"/>
          </a:xfrm>
          <a:prstGeom prst="rect">
            <a:avLst/>
          </a:prstGeom>
        </p:spPr>
      </p:pic>
    </p:spTree>
    <p:extLst>
      <p:ext uri="{BB962C8B-B14F-4D97-AF65-F5344CB8AC3E}">
        <p14:creationId xmlns:p14="http://schemas.microsoft.com/office/powerpoint/2010/main" val="6837018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287ce15-9708-4f5f-ab74-967c95f48df9">
      <UserInfo>
        <DisplayName>Genevieve Longman</DisplayName>
        <AccountId>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F3153FB049964392934D6298255597" ma:contentTypeVersion="13" ma:contentTypeDescription="Create a new document." ma:contentTypeScope="" ma:versionID="5b16988e6e35931eac347701ca741924">
  <xsd:schema xmlns:xsd="http://www.w3.org/2001/XMLSchema" xmlns:xs="http://www.w3.org/2001/XMLSchema" xmlns:p="http://schemas.microsoft.com/office/2006/metadata/properties" xmlns:ns2="ddc7e1e2-f607-4f0f-9c38-24c83c1d4190" xmlns:ns3="e287ce15-9708-4f5f-ab74-967c95f48df9" targetNamespace="http://schemas.microsoft.com/office/2006/metadata/properties" ma:root="true" ma:fieldsID="64775947543dc411ed56dcda428b4929" ns2:_="" ns3:_="">
    <xsd:import namespace="ddc7e1e2-f607-4f0f-9c38-24c83c1d4190"/>
    <xsd:import namespace="e287ce15-9708-4f5f-ab74-967c95f48df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7e1e2-f607-4f0f-9c38-24c83c1d41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87ce15-9708-4f5f-ab74-967c95f48df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4746BC-B155-45B9-83C6-76782F746C21}">
  <ds:schemaRefs>
    <ds:schemaRef ds:uri="http://schemas.microsoft.com/sharepoint/v3/contenttype/forms"/>
  </ds:schemaRefs>
</ds:datastoreItem>
</file>

<file path=customXml/itemProps2.xml><?xml version="1.0" encoding="utf-8"?>
<ds:datastoreItem xmlns:ds="http://schemas.openxmlformats.org/officeDocument/2006/customXml" ds:itemID="{15BB3AA4-83C6-4F4F-91FF-87CE8073B258}">
  <ds:schemaRefs>
    <ds:schemaRef ds:uri="e287ce15-9708-4f5f-ab74-967c95f48df9"/>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FDFA873-9C8F-4659-941A-511D8BB08591}">
  <ds:schemaRefs>
    <ds:schemaRef ds:uri="ddc7e1e2-f607-4f0f-9c38-24c83c1d4190"/>
    <ds:schemaRef ds:uri="e287ce15-9708-4f5f-ab74-967c95f48d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tf00001229_wac</Template>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Quotable</vt:lpstr>
      <vt:lpstr>LSA Conference 2022 The relationship between the Rule of Law and the HSC Syllabus using R v Skaf</vt:lpstr>
      <vt:lpstr>What is the Rule of Law? </vt:lpstr>
      <vt:lpstr>The relationship between the ROL and the Syllabus using the criteria for effectiveness</vt:lpstr>
      <vt:lpstr>Why the Skaf case? </vt:lpstr>
      <vt:lpstr>Application of the ROL to R v Skaf Jury Misconduct</vt:lpstr>
      <vt:lpstr>Application of the ROL to R v Skaf Law Reform</vt:lpstr>
      <vt:lpstr>Application of the ROL to R v Skaf Sentencing </vt:lpstr>
      <vt:lpstr>Application of the ROL to R v Skaf Appeal Process </vt:lpstr>
      <vt:lpstr>Making use of R v Skaf </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LSA Conference 2022 The relationship between the Rule of Law and the HSC Syllabus using R v Skaf</dc:title>
  <dc:creator>Justine Hanks</dc:creator>
  <cp:revision>1</cp:revision>
  <dcterms:created xsi:type="dcterms:W3CDTF">2022-03-23T01:39:11Z</dcterms:created>
  <dcterms:modified xsi:type="dcterms:W3CDTF">2022-03-29T23:12:04Z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0x010100D7F3153FB049964392934D6298255597</vt:lpwstr>
  </property>
</Properties>
</file>