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7" r:id="rId6"/>
    <p:sldId id="271" r:id="rId7"/>
    <p:sldId id="272" r:id="rId8"/>
    <p:sldId id="257" r:id="rId9"/>
    <p:sldId id="258" r:id="rId10"/>
    <p:sldId id="259" r:id="rId11"/>
    <p:sldId id="275" r:id="rId12"/>
    <p:sldId id="276" r:id="rId13"/>
    <p:sldId id="262" r:id="rId14"/>
    <p:sldId id="278" r:id="rId15"/>
    <p:sldId id="277" r:id="rId16"/>
    <p:sldId id="282" r:id="rId17"/>
    <p:sldId id="283" r:id="rId18"/>
    <p:sldId id="263" r:id="rId19"/>
    <p:sldId id="279" r:id="rId20"/>
    <p:sldId id="280" r:id="rId21"/>
    <p:sldId id="281" r:id="rId22"/>
    <p:sldId id="261" r:id="rId23"/>
    <p:sldId id="284" r:id="rId24"/>
    <p:sldId id="26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3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E5B756-0D84-4AFC-B57F-4FCC6529BAAE}" type="doc">
      <dgm:prSet loTypeId="urn:microsoft.com/office/officeart/2008/layout/LinedList" loCatId="list" qsTypeId="urn:microsoft.com/office/officeart/2005/8/quickstyle/simple5" qsCatId="simple" csTypeId="urn:microsoft.com/office/officeart/2005/8/colors/colorful5" csCatId="colorful" phldr="1"/>
      <dgm:spPr/>
      <dgm:t>
        <a:bodyPr/>
        <a:lstStyle/>
        <a:p>
          <a:endParaRPr lang="en-AU"/>
        </a:p>
      </dgm:t>
    </dgm:pt>
    <dgm:pt modelId="{CC6441CD-6078-4DBE-A766-6E204D18D0AE}">
      <dgm:prSet phldrT="[Text]" custT="1"/>
      <dgm:spPr/>
      <dgm:t>
        <a:bodyPr/>
        <a:lstStyle/>
        <a:p>
          <a:r>
            <a:rPr lang="en-AU" sz="1200" b="1">
              <a:solidFill>
                <a:schemeClr val="bg1"/>
              </a:solidFill>
            </a:rPr>
            <a:t>2005 </a:t>
          </a:r>
        </a:p>
        <a:p>
          <a:r>
            <a:rPr lang="en-AU" sz="1200">
              <a:solidFill>
                <a:schemeClr val="bg1"/>
              </a:solidFill>
            </a:rPr>
            <a:t>Uniform Defamation Laws passed (enacted Jan 2006) by all states and territories, except ACT where it was incorporated into Ch 9 of the Civil Law (Wrongs) Amendment Act 2006</a:t>
          </a:r>
        </a:p>
      </dgm:t>
    </dgm:pt>
    <dgm:pt modelId="{A2593194-3C8B-4FC2-BF12-FB76A2D1D55E}" type="parTrans" cxnId="{10BBF4E5-CDCF-414C-9825-712DB90AF423}">
      <dgm:prSet/>
      <dgm:spPr/>
      <dgm:t>
        <a:bodyPr/>
        <a:lstStyle/>
        <a:p>
          <a:endParaRPr lang="en-AU">
            <a:solidFill>
              <a:schemeClr val="bg1"/>
            </a:solidFill>
          </a:endParaRPr>
        </a:p>
      </dgm:t>
    </dgm:pt>
    <dgm:pt modelId="{F8D64570-7660-4E5B-A406-B145FB8C9500}" type="sibTrans" cxnId="{10BBF4E5-CDCF-414C-9825-712DB90AF423}">
      <dgm:prSet/>
      <dgm:spPr/>
      <dgm:t>
        <a:bodyPr/>
        <a:lstStyle/>
        <a:p>
          <a:endParaRPr lang="en-AU">
            <a:solidFill>
              <a:schemeClr val="bg1"/>
            </a:solidFill>
          </a:endParaRPr>
        </a:p>
      </dgm:t>
    </dgm:pt>
    <dgm:pt modelId="{EB195593-2BCD-4DC5-B0C5-DE17C6298CBF}">
      <dgm:prSet phldrT="[Text]" custT="1"/>
      <dgm:spPr/>
      <dgm:t>
        <a:bodyPr/>
        <a:lstStyle/>
        <a:p>
          <a:r>
            <a:rPr lang="en-AU" sz="1200" b="1">
              <a:solidFill>
                <a:schemeClr val="bg1"/>
              </a:solidFill>
            </a:rPr>
            <a:t>2020</a:t>
          </a:r>
        </a:p>
        <a:p>
          <a:r>
            <a:rPr lang="en-AU" sz="1200">
              <a:solidFill>
                <a:schemeClr val="bg1"/>
              </a:solidFill>
            </a:rPr>
            <a:t>Defamation Amendment Act 2020 (enacted throughout 2021 by all states and territories except WA and NT) was passed to address issues of excessive payments, introduced the need for plaintiffs to serve concerns notices to potential defendants to reduce cases before the courts, the establishment of a single publication rule to limit payouts and the introduction of a new defence of public interest. </a:t>
          </a:r>
        </a:p>
      </dgm:t>
    </dgm:pt>
    <dgm:pt modelId="{D97B644E-BFBD-4EF2-BCC9-F9D50C399EAD}" type="parTrans" cxnId="{2C366CB5-58F9-4B09-932B-8850BAA16A9A}">
      <dgm:prSet/>
      <dgm:spPr/>
      <dgm:t>
        <a:bodyPr/>
        <a:lstStyle/>
        <a:p>
          <a:endParaRPr lang="en-AU">
            <a:solidFill>
              <a:schemeClr val="bg1"/>
            </a:solidFill>
          </a:endParaRPr>
        </a:p>
      </dgm:t>
    </dgm:pt>
    <dgm:pt modelId="{26DB9A16-5461-4E47-B570-B11E22A77579}" type="sibTrans" cxnId="{2C366CB5-58F9-4B09-932B-8850BAA16A9A}">
      <dgm:prSet/>
      <dgm:spPr/>
      <dgm:t>
        <a:bodyPr/>
        <a:lstStyle/>
        <a:p>
          <a:endParaRPr lang="en-AU">
            <a:solidFill>
              <a:schemeClr val="bg1"/>
            </a:solidFill>
          </a:endParaRPr>
        </a:p>
      </dgm:t>
    </dgm:pt>
    <dgm:pt modelId="{604A00D0-EFA5-411D-B562-25A2615B084D}">
      <dgm:prSet phldrT="[Text]" custT="1"/>
      <dgm:spPr/>
      <dgm:t>
        <a:bodyPr/>
        <a:lstStyle/>
        <a:p>
          <a:r>
            <a:rPr lang="en-AU" sz="1200" b="1">
              <a:solidFill>
                <a:schemeClr val="bg1"/>
              </a:solidFill>
            </a:rPr>
            <a:t>2023</a:t>
          </a:r>
          <a:r>
            <a:rPr lang="en-AU" sz="1200">
              <a:solidFill>
                <a:schemeClr val="bg1"/>
              </a:solidFill>
            </a:rPr>
            <a:t> </a:t>
          </a:r>
        </a:p>
        <a:p>
          <a:r>
            <a:rPr lang="en-AU" sz="1200">
              <a:solidFill>
                <a:schemeClr val="bg1"/>
              </a:solidFill>
            </a:rPr>
            <a:t>Proposed changes (anticipated to be enacted 1 Jan 2024) have been approved in principle by the Standing Council of Attorneys-General. </a:t>
          </a:r>
        </a:p>
        <a:p>
          <a:r>
            <a:rPr lang="en-AU" sz="1200">
              <a:solidFill>
                <a:schemeClr val="bg1"/>
              </a:solidFill>
            </a:rPr>
            <a:t>These include provisions for internet hosting providers, internet caching and storage service providers, and search engine providers (such as Google), the inclusion of an innocent dissemination defence for internet intermediaries and a simple complaints notice process for the removal of content and the provision of powers to courts to make orders against non-parties to prevent access to defamatory materials online. </a:t>
          </a:r>
        </a:p>
        <a:p>
          <a:endParaRPr lang="en-AU" sz="1200">
            <a:solidFill>
              <a:schemeClr val="bg1"/>
            </a:solidFill>
          </a:endParaRPr>
        </a:p>
        <a:p>
          <a:r>
            <a:rPr lang="en-AU" sz="1200">
              <a:solidFill>
                <a:schemeClr val="bg1"/>
              </a:solidFill>
            </a:rPr>
            <a:t>These changes are expected to have the effect of reducing claims and recoveries due to the financial limitations of individual originators as payment is not certain, changes to complaints policies by social media platforms, privacy issues for content originators where complainants are provided with their details by intermediaries and increased use of ADR to resolve disputes </a:t>
          </a:r>
        </a:p>
      </dgm:t>
    </dgm:pt>
    <dgm:pt modelId="{4A055187-A93E-41A0-BF7C-0CD1D1577479}" type="parTrans" cxnId="{00508A61-1A76-45F8-BCD2-83CE929C1B71}">
      <dgm:prSet/>
      <dgm:spPr/>
      <dgm:t>
        <a:bodyPr/>
        <a:lstStyle/>
        <a:p>
          <a:endParaRPr lang="en-AU">
            <a:solidFill>
              <a:schemeClr val="bg1"/>
            </a:solidFill>
          </a:endParaRPr>
        </a:p>
      </dgm:t>
    </dgm:pt>
    <dgm:pt modelId="{0ED76297-5A1A-47AA-AD13-19A84D754D2A}" type="sibTrans" cxnId="{00508A61-1A76-45F8-BCD2-83CE929C1B71}">
      <dgm:prSet/>
      <dgm:spPr/>
      <dgm:t>
        <a:bodyPr/>
        <a:lstStyle/>
        <a:p>
          <a:endParaRPr lang="en-AU">
            <a:solidFill>
              <a:schemeClr val="bg1"/>
            </a:solidFill>
          </a:endParaRPr>
        </a:p>
      </dgm:t>
    </dgm:pt>
    <dgm:pt modelId="{BBDA1144-57EC-4F7E-BA8C-C26F93C269F4}" type="pres">
      <dgm:prSet presAssocID="{EDE5B756-0D84-4AFC-B57F-4FCC6529BAAE}" presName="vert0" presStyleCnt="0">
        <dgm:presLayoutVars>
          <dgm:dir/>
          <dgm:animOne val="branch"/>
          <dgm:animLvl val="lvl"/>
        </dgm:presLayoutVars>
      </dgm:prSet>
      <dgm:spPr/>
    </dgm:pt>
    <dgm:pt modelId="{AAF23876-D310-4EEB-AEED-CAA7B3E9D045}" type="pres">
      <dgm:prSet presAssocID="{CC6441CD-6078-4DBE-A766-6E204D18D0AE}" presName="thickLine" presStyleLbl="alignNode1" presStyleIdx="0" presStyleCnt="3"/>
      <dgm:spPr/>
    </dgm:pt>
    <dgm:pt modelId="{5918196B-E2A2-4B83-8264-4C3CBF2EDE91}" type="pres">
      <dgm:prSet presAssocID="{CC6441CD-6078-4DBE-A766-6E204D18D0AE}" presName="horz1" presStyleCnt="0"/>
      <dgm:spPr/>
    </dgm:pt>
    <dgm:pt modelId="{C9D1E675-15E8-4165-AF4A-AC4000A6EA97}" type="pres">
      <dgm:prSet presAssocID="{CC6441CD-6078-4DBE-A766-6E204D18D0AE}" presName="tx1" presStyleLbl="revTx" presStyleIdx="0" presStyleCnt="3" custScaleY="44305" custLinFactNeighborY="753"/>
      <dgm:spPr/>
    </dgm:pt>
    <dgm:pt modelId="{93E01AC8-E98E-4EF6-AFBD-1EAE245C6341}" type="pres">
      <dgm:prSet presAssocID="{CC6441CD-6078-4DBE-A766-6E204D18D0AE}" presName="vert1" presStyleCnt="0"/>
      <dgm:spPr/>
    </dgm:pt>
    <dgm:pt modelId="{71DD5224-4880-4976-9A95-790B4B46A49A}" type="pres">
      <dgm:prSet presAssocID="{EB195593-2BCD-4DC5-B0C5-DE17C6298CBF}" presName="thickLine" presStyleLbl="alignNode1" presStyleIdx="1" presStyleCnt="3"/>
      <dgm:spPr/>
    </dgm:pt>
    <dgm:pt modelId="{64C0D93E-EA7D-4981-894D-53A3FB341959}" type="pres">
      <dgm:prSet presAssocID="{EB195593-2BCD-4DC5-B0C5-DE17C6298CBF}" presName="horz1" presStyleCnt="0"/>
      <dgm:spPr/>
    </dgm:pt>
    <dgm:pt modelId="{FEFEF17F-7999-4871-B2B2-7A33C9626720}" type="pres">
      <dgm:prSet presAssocID="{EB195593-2BCD-4DC5-B0C5-DE17C6298CBF}" presName="tx1" presStyleLbl="revTx" presStyleIdx="1" presStyleCnt="3" custScaleY="48499"/>
      <dgm:spPr/>
    </dgm:pt>
    <dgm:pt modelId="{93867C4D-F8DB-4FC0-8513-74D36B9A0576}" type="pres">
      <dgm:prSet presAssocID="{EB195593-2BCD-4DC5-B0C5-DE17C6298CBF}" presName="vert1" presStyleCnt="0"/>
      <dgm:spPr/>
    </dgm:pt>
    <dgm:pt modelId="{F053FF86-0B76-44F1-93F5-7FF962A8DAE6}" type="pres">
      <dgm:prSet presAssocID="{604A00D0-EFA5-411D-B562-25A2615B084D}" presName="thickLine" presStyleLbl="alignNode1" presStyleIdx="2" presStyleCnt="3"/>
      <dgm:spPr/>
    </dgm:pt>
    <dgm:pt modelId="{049762EB-81B3-4BD1-A15D-46CF0073AA74}" type="pres">
      <dgm:prSet presAssocID="{604A00D0-EFA5-411D-B562-25A2615B084D}" presName="horz1" presStyleCnt="0"/>
      <dgm:spPr/>
    </dgm:pt>
    <dgm:pt modelId="{F900092D-0CA9-413C-A299-F5D1D4119AE9}" type="pres">
      <dgm:prSet presAssocID="{604A00D0-EFA5-411D-B562-25A2615B084D}" presName="tx1" presStyleLbl="revTx" presStyleIdx="2" presStyleCnt="3"/>
      <dgm:spPr/>
    </dgm:pt>
    <dgm:pt modelId="{1672CFC3-AD91-41F7-AFD3-C8B60782B9DF}" type="pres">
      <dgm:prSet presAssocID="{604A00D0-EFA5-411D-B562-25A2615B084D}" presName="vert1" presStyleCnt="0"/>
      <dgm:spPr/>
    </dgm:pt>
  </dgm:ptLst>
  <dgm:cxnLst>
    <dgm:cxn modelId="{87665604-60F0-4726-BD1B-517D99338ADC}" type="presOf" srcId="{EB195593-2BCD-4DC5-B0C5-DE17C6298CBF}" destId="{FEFEF17F-7999-4871-B2B2-7A33C9626720}" srcOrd="0" destOrd="0" presId="urn:microsoft.com/office/officeart/2008/layout/LinedList"/>
    <dgm:cxn modelId="{60FB702B-D375-4320-A347-A3A486938746}" type="presOf" srcId="{EDE5B756-0D84-4AFC-B57F-4FCC6529BAAE}" destId="{BBDA1144-57EC-4F7E-BA8C-C26F93C269F4}" srcOrd="0" destOrd="0" presId="urn:microsoft.com/office/officeart/2008/layout/LinedList"/>
    <dgm:cxn modelId="{00508A61-1A76-45F8-BCD2-83CE929C1B71}" srcId="{EDE5B756-0D84-4AFC-B57F-4FCC6529BAAE}" destId="{604A00D0-EFA5-411D-B562-25A2615B084D}" srcOrd="2" destOrd="0" parTransId="{4A055187-A93E-41A0-BF7C-0CD1D1577479}" sibTransId="{0ED76297-5A1A-47AA-AD13-19A84D754D2A}"/>
    <dgm:cxn modelId="{3C93CA82-AFF7-4A6D-87F2-FFD683854E69}" type="presOf" srcId="{604A00D0-EFA5-411D-B562-25A2615B084D}" destId="{F900092D-0CA9-413C-A299-F5D1D4119AE9}" srcOrd="0" destOrd="0" presId="urn:microsoft.com/office/officeart/2008/layout/LinedList"/>
    <dgm:cxn modelId="{2C366CB5-58F9-4B09-932B-8850BAA16A9A}" srcId="{EDE5B756-0D84-4AFC-B57F-4FCC6529BAAE}" destId="{EB195593-2BCD-4DC5-B0C5-DE17C6298CBF}" srcOrd="1" destOrd="0" parTransId="{D97B644E-BFBD-4EF2-BCC9-F9D50C399EAD}" sibTransId="{26DB9A16-5461-4E47-B570-B11E22A77579}"/>
    <dgm:cxn modelId="{47DF80D9-CC2F-4111-9DEC-FDCFF0F404E3}" type="presOf" srcId="{CC6441CD-6078-4DBE-A766-6E204D18D0AE}" destId="{C9D1E675-15E8-4165-AF4A-AC4000A6EA97}" srcOrd="0" destOrd="0" presId="urn:microsoft.com/office/officeart/2008/layout/LinedList"/>
    <dgm:cxn modelId="{10BBF4E5-CDCF-414C-9825-712DB90AF423}" srcId="{EDE5B756-0D84-4AFC-B57F-4FCC6529BAAE}" destId="{CC6441CD-6078-4DBE-A766-6E204D18D0AE}" srcOrd="0" destOrd="0" parTransId="{A2593194-3C8B-4FC2-BF12-FB76A2D1D55E}" sibTransId="{F8D64570-7660-4E5B-A406-B145FB8C9500}"/>
    <dgm:cxn modelId="{7F82DAF5-D22A-4D52-831F-D29CDBBBFDA0}" type="presParOf" srcId="{BBDA1144-57EC-4F7E-BA8C-C26F93C269F4}" destId="{AAF23876-D310-4EEB-AEED-CAA7B3E9D045}" srcOrd="0" destOrd="0" presId="urn:microsoft.com/office/officeart/2008/layout/LinedList"/>
    <dgm:cxn modelId="{2998674E-ED99-4BF7-AEC9-560FBB88FA73}" type="presParOf" srcId="{BBDA1144-57EC-4F7E-BA8C-C26F93C269F4}" destId="{5918196B-E2A2-4B83-8264-4C3CBF2EDE91}" srcOrd="1" destOrd="0" presId="urn:microsoft.com/office/officeart/2008/layout/LinedList"/>
    <dgm:cxn modelId="{5FD0B0D8-F706-469D-84AD-70E2BEE38688}" type="presParOf" srcId="{5918196B-E2A2-4B83-8264-4C3CBF2EDE91}" destId="{C9D1E675-15E8-4165-AF4A-AC4000A6EA97}" srcOrd="0" destOrd="0" presId="urn:microsoft.com/office/officeart/2008/layout/LinedList"/>
    <dgm:cxn modelId="{89AA3966-5665-4830-BAE3-804B17C5BE5C}" type="presParOf" srcId="{5918196B-E2A2-4B83-8264-4C3CBF2EDE91}" destId="{93E01AC8-E98E-4EF6-AFBD-1EAE245C6341}" srcOrd="1" destOrd="0" presId="urn:microsoft.com/office/officeart/2008/layout/LinedList"/>
    <dgm:cxn modelId="{9193B65A-AFDC-47A3-86F3-0E1BC3061C0E}" type="presParOf" srcId="{BBDA1144-57EC-4F7E-BA8C-C26F93C269F4}" destId="{71DD5224-4880-4976-9A95-790B4B46A49A}" srcOrd="2" destOrd="0" presId="urn:microsoft.com/office/officeart/2008/layout/LinedList"/>
    <dgm:cxn modelId="{05DB23DB-4407-44B0-B513-BE65645878E1}" type="presParOf" srcId="{BBDA1144-57EC-4F7E-BA8C-C26F93C269F4}" destId="{64C0D93E-EA7D-4981-894D-53A3FB341959}" srcOrd="3" destOrd="0" presId="urn:microsoft.com/office/officeart/2008/layout/LinedList"/>
    <dgm:cxn modelId="{577FC5FA-C485-43CC-83B5-09F69F382F93}" type="presParOf" srcId="{64C0D93E-EA7D-4981-894D-53A3FB341959}" destId="{FEFEF17F-7999-4871-B2B2-7A33C9626720}" srcOrd="0" destOrd="0" presId="urn:microsoft.com/office/officeart/2008/layout/LinedList"/>
    <dgm:cxn modelId="{9E651AF0-2F4F-43C4-A369-AB1ECEF8A4F4}" type="presParOf" srcId="{64C0D93E-EA7D-4981-894D-53A3FB341959}" destId="{93867C4D-F8DB-4FC0-8513-74D36B9A0576}" srcOrd="1" destOrd="0" presId="urn:microsoft.com/office/officeart/2008/layout/LinedList"/>
    <dgm:cxn modelId="{6113EEFB-8011-47B9-B0EF-DCDC8505A6EF}" type="presParOf" srcId="{BBDA1144-57EC-4F7E-BA8C-C26F93C269F4}" destId="{F053FF86-0B76-44F1-93F5-7FF962A8DAE6}" srcOrd="4" destOrd="0" presId="urn:microsoft.com/office/officeart/2008/layout/LinedList"/>
    <dgm:cxn modelId="{F7DFEEB7-CE0A-45C9-9D03-0A453104D545}" type="presParOf" srcId="{BBDA1144-57EC-4F7E-BA8C-C26F93C269F4}" destId="{049762EB-81B3-4BD1-A15D-46CF0073AA74}" srcOrd="5" destOrd="0" presId="urn:microsoft.com/office/officeart/2008/layout/LinedList"/>
    <dgm:cxn modelId="{952EF469-BD42-4B0D-A670-0C9AE3E7D105}" type="presParOf" srcId="{049762EB-81B3-4BD1-A15D-46CF0073AA74}" destId="{F900092D-0CA9-413C-A299-F5D1D4119AE9}" srcOrd="0" destOrd="0" presId="urn:microsoft.com/office/officeart/2008/layout/LinedList"/>
    <dgm:cxn modelId="{4D11E6EC-CBD0-488D-8A31-BBF675052492}" type="presParOf" srcId="{049762EB-81B3-4BD1-A15D-46CF0073AA74}" destId="{1672CFC3-AD91-41F7-AFD3-C8B60782B9D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23876-D310-4EEB-AEED-CAA7B3E9D045}">
      <dsp:nvSpPr>
        <dsp:cNvPr id="0" name=""/>
        <dsp:cNvSpPr/>
      </dsp:nvSpPr>
      <dsp:spPr>
        <a:xfrm>
          <a:off x="0" y="478"/>
          <a:ext cx="9422920" cy="0"/>
        </a:xfrm>
        <a:prstGeom prst="line">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w="9525" cap="rnd" cmpd="sng" algn="ctr">
          <a:solidFill>
            <a:schemeClr val="accent5">
              <a:hueOff val="0"/>
              <a:satOff val="0"/>
              <a:lumOff val="0"/>
              <a:alphaOff val="0"/>
            </a:schemeClr>
          </a:solidFill>
          <a:prstDash val="solid"/>
        </a:ln>
        <a:effectLst>
          <a:innerShdw blurRad="63500" dist="25400" dir="13500000">
            <a:srgbClr val="000000">
              <a:alpha val="75000"/>
            </a:srgbClr>
          </a:innerShdw>
        </a:effectLst>
      </dsp:spPr>
      <dsp:style>
        <a:lnRef idx="1">
          <a:scrgbClr r="0" g="0" b="0"/>
        </a:lnRef>
        <a:fillRef idx="3">
          <a:scrgbClr r="0" g="0" b="0"/>
        </a:fillRef>
        <a:effectRef idx="3">
          <a:scrgbClr r="0" g="0" b="0"/>
        </a:effectRef>
        <a:fontRef idx="minor">
          <a:schemeClr val="lt1"/>
        </a:fontRef>
      </dsp:style>
    </dsp:sp>
    <dsp:sp modelId="{C9D1E675-15E8-4165-AF4A-AC4000A6EA97}">
      <dsp:nvSpPr>
        <dsp:cNvPr id="0" name=""/>
        <dsp:cNvSpPr/>
      </dsp:nvSpPr>
      <dsp:spPr>
        <a:xfrm>
          <a:off x="0" y="18639"/>
          <a:ext cx="9422920" cy="1068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AU" sz="1200" b="1" kern="1200">
              <a:solidFill>
                <a:schemeClr val="bg1"/>
              </a:solidFill>
            </a:rPr>
            <a:t>2005 </a:t>
          </a:r>
        </a:p>
        <a:p>
          <a:pPr marL="0" lvl="0" indent="0" algn="l" defTabSz="533400">
            <a:lnSpc>
              <a:spcPct val="90000"/>
            </a:lnSpc>
            <a:spcBef>
              <a:spcPct val="0"/>
            </a:spcBef>
            <a:spcAft>
              <a:spcPct val="35000"/>
            </a:spcAft>
            <a:buNone/>
          </a:pPr>
          <a:r>
            <a:rPr lang="en-AU" sz="1200" kern="1200">
              <a:solidFill>
                <a:schemeClr val="bg1"/>
              </a:solidFill>
            </a:rPr>
            <a:t>Uniform Defamation Laws passed (enacted Jan 2006) by all states and territories, except ACT where it was incorporated into Ch 9 of the Civil Law (Wrongs) Amendment Act 2006</a:t>
          </a:r>
        </a:p>
      </dsp:txBody>
      <dsp:txXfrm>
        <a:off x="0" y="18639"/>
        <a:ext cx="9422920" cy="1068552"/>
      </dsp:txXfrm>
    </dsp:sp>
    <dsp:sp modelId="{71DD5224-4880-4976-9A95-790B4B46A49A}">
      <dsp:nvSpPr>
        <dsp:cNvPr id="0" name=""/>
        <dsp:cNvSpPr/>
      </dsp:nvSpPr>
      <dsp:spPr>
        <a:xfrm>
          <a:off x="0" y="1069031"/>
          <a:ext cx="9422920" cy="0"/>
        </a:xfrm>
        <a:prstGeom prst="line">
          <a:avLst/>
        </a:prstGeom>
        <a:blipFill rotWithShape="1">
          <a:blip xmlns:r="http://schemas.openxmlformats.org/officeDocument/2006/relationships" r:embed="rId1">
            <a:duotone>
              <a:schemeClr val="accent5">
                <a:hueOff val="-4966938"/>
                <a:satOff val="19906"/>
                <a:lumOff val="4314"/>
                <a:alphaOff val="0"/>
                <a:tint val="98000"/>
                <a:lumMod val="102000"/>
              </a:schemeClr>
              <a:schemeClr val="accent5">
                <a:hueOff val="-4966938"/>
                <a:satOff val="19906"/>
                <a:lumOff val="4314"/>
                <a:alphaOff val="0"/>
                <a:shade val="98000"/>
                <a:lumMod val="98000"/>
              </a:schemeClr>
            </a:duotone>
          </a:blip>
          <a:tile tx="0" ty="0" sx="100000" sy="100000" flip="none" algn="tl"/>
        </a:blipFill>
        <a:ln w="9525" cap="rnd" cmpd="sng" algn="ctr">
          <a:solidFill>
            <a:schemeClr val="accent5">
              <a:hueOff val="-4966938"/>
              <a:satOff val="19906"/>
              <a:lumOff val="4314"/>
              <a:alphaOff val="0"/>
            </a:schemeClr>
          </a:solidFill>
          <a:prstDash val="solid"/>
        </a:ln>
        <a:effectLst>
          <a:innerShdw blurRad="63500" dist="25400" dir="13500000">
            <a:srgbClr val="000000">
              <a:alpha val="75000"/>
            </a:srgbClr>
          </a:innerShdw>
        </a:effectLst>
      </dsp:spPr>
      <dsp:style>
        <a:lnRef idx="1">
          <a:scrgbClr r="0" g="0" b="0"/>
        </a:lnRef>
        <a:fillRef idx="3">
          <a:scrgbClr r="0" g="0" b="0"/>
        </a:fillRef>
        <a:effectRef idx="3">
          <a:scrgbClr r="0" g="0" b="0"/>
        </a:effectRef>
        <a:fontRef idx="minor">
          <a:schemeClr val="lt1"/>
        </a:fontRef>
      </dsp:style>
    </dsp:sp>
    <dsp:sp modelId="{FEFEF17F-7999-4871-B2B2-7A33C9626720}">
      <dsp:nvSpPr>
        <dsp:cNvPr id="0" name=""/>
        <dsp:cNvSpPr/>
      </dsp:nvSpPr>
      <dsp:spPr>
        <a:xfrm>
          <a:off x="0" y="1069031"/>
          <a:ext cx="9422920" cy="116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AU" sz="1200" b="1" kern="1200">
              <a:solidFill>
                <a:schemeClr val="bg1"/>
              </a:solidFill>
            </a:rPr>
            <a:t>2020</a:t>
          </a:r>
        </a:p>
        <a:p>
          <a:pPr marL="0" lvl="0" indent="0" algn="l" defTabSz="533400">
            <a:lnSpc>
              <a:spcPct val="90000"/>
            </a:lnSpc>
            <a:spcBef>
              <a:spcPct val="0"/>
            </a:spcBef>
            <a:spcAft>
              <a:spcPct val="35000"/>
            </a:spcAft>
            <a:buNone/>
          </a:pPr>
          <a:r>
            <a:rPr lang="en-AU" sz="1200" kern="1200">
              <a:solidFill>
                <a:schemeClr val="bg1"/>
              </a:solidFill>
            </a:rPr>
            <a:t>Defamation Amendment Act 2020 (enacted throughout 2021 by all states and territories except WA and NT) was passed to address issues of excessive payments, introduced the need for plaintiffs to serve concerns notices to potential defendants to reduce cases before the courts, the establishment of a single publication rule to limit payouts and the introduction of a new defence of public interest. </a:t>
          </a:r>
        </a:p>
      </dsp:txBody>
      <dsp:txXfrm>
        <a:off x="0" y="1069031"/>
        <a:ext cx="9422920" cy="1169703"/>
      </dsp:txXfrm>
    </dsp:sp>
    <dsp:sp modelId="{F053FF86-0B76-44F1-93F5-7FF962A8DAE6}">
      <dsp:nvSpPr>
        <dsp:cNvPr id="0" name=""/>
        <dsp:cNvSpPr/>
      </dsp:nvSpPr>
      <dsp:spPr>
        <a:xfrm>
          <a:off x="0" y="2238735"/>
          <a:ext cx="9422920" cy="0"/>
        </a:xfrm>
        <a:prstGeom prst="line">
          <a:avLst/>
        </a:prstGeom>
        <a:blipFill rotWithShape="1">
          <a:blip xmlns:r="http://schemas.openxmlformats.org/officeDocument/2006/relationships" r:embed="rId1">
            <a:duotone>
              <a:schemeClr val="accent5">
                <a:hueOff val="-9933876"/>
                <a:satOff val="39811"/>
                <a:lumOff val="8628"/>
                <a:alphaOff val="0"/>
                <a:tint val="98000"/>
                <a:lumMod val="102000"/>
              </a:schemeClr>
              <a:schemeClr val="accent5">
                <a:hueOff val="-9933876"/>
                <a:satOff val="39811"/>
                <a:lumOff val="8628"/>
                <a:alphaOff val="0"/>
                <a:shade val="98000"/>
                <a:lumMod val="98000"/>
              </a:schemeClr>
            </a:duotone>
          </a:blip>
          <a:tile tx="0" ty="0" sx="100000" sy="100000" flip="none" algn="tl"/>
        </a:blipFill>
        <a:ln w="9525" cap="rnd" cmpd="sng" algn="ctr">
          <a:solidFill>
            <a:schemeClr val="accent5">
              <a:hueOff val="-9933876"/>
              <a:satOff val="39811"/>
              <a:lumOff val="8628"/>
              <a:alphaOff val="0"/>
            </a:schemeClr>
          </a:solidFill>
          <a:prstDash val="solid"/>
        </a:ln>
        <a:effectLst>
          <a:innerShdw blurRad="63500" dist="25400" dir="13500000">
            <a:srgbClr val="000000">
              <a:alpha val="75000"/>
            </a:srgbClr>
          </a:innerShdw>
        </a:effectLst>
      </dsp:spPr>
      <dsp:style>
        <a:lnRef idx="1">
          <a:scrgbClr r="0" g="0" b="0"/>
        </a:lnRef>
        <a:fillRef idx="3">
          <a:scrgbClr r="0" g="0" b="0"/>
        </a:fillRef>
        <a:effectRef idx="3">
          <a:scrgbClr r="0" g="0" b="0"/>
        </a:effectRef>
        <a:fontRef idx="minor">
          <a:schemeClr val="lt1"/>
        </a:fontRef>
      </dsp:style>
    </dsp:sp>
    <dsp:sp modelId="{F900092D-0CA9-413C-A299-F5D1D4119AE9}">
      <dsp:nvSpPr>
        <dsp:cNvPr id="0" name=""/>
        <dsp:cNvSpPr/>
      </dsp:nvSpPr>
      <dsp:spPr>
        <a:xfrm>
          <a:off x="0" y="2238735"/>
          <a:ext cx="9422920" cy="2411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AU" sz="1200" b="1" kern="1200">
              <a:solidFill>
                <a:schemeClr val="bg1"/>
              </a:solidFill>
            </a:rPr>
            <a:t>2023</a:t>
          </a:r>
          <a:r>
            <a:rPr lang="en-AU" sz="1200" kern="1200">
              <a:solidFill>
                <a:schemeClr val="bg1"/>
              </a:solidFill>
            </a:rPr>
            <a:t> </a:t>
          </a:r>
        </a:p>
        <a:p>
          <a:pPr marL="0" lvl="0" indent="0" algn="l" defTabSz="533400">
            <a:lnSpc>
              <a:spcPct val="90000"/>
            </a:lnSpc>
            <a:spcBef>
              <a:spcPct val="0"/>
            </a:spcBef>
            <a:spcAft>
              <a:spcPct val="35000"/>
            </a:spcAft>
            <a:buNone/>
          </a:pPr>
          <a:r>
            <a:rPr lang="en-AU" sz="1200" kern="1200">
              <a:solidFill>
                <a:schemeClr val="bg1"/>
              </a:solidFill>
            </a:rPr>
            <a:t>Proposed changes (anticipated to be enacted 1 Jan 2024) have been approved in principle by the Standing Council of Attorneys-General. </a:t>
          </a:r>
        </a:p>
        <a:p>
          <a:pPr marL="0" lvl="0" indent="0" algn="l" defTabSz="533400">
            <a:lnSpc>
              <a:spcPct val="90000"/>
            </a:lnSpc>
            <a:spcBef>
              <a:spcPct val="0"/>
            </a:spcBef>
            <a:spcAft>
              <a:spcPct val="35000"/>
            </a:spcAft>
            <a:buNone/>
          </a:pPr>
          <a:r>
            <a:rPr lang="en-AU" sz="1200" kern="1200">
              <a:solidFill>
                <a:schemeClr val="bg1"/>
              </a:solidFill>
            </a:rPr>
            <a:t>These include provisions for internet hosting providers, internet caching and storage service providers, and search engine providers (such as Google), the inclusion of an innocent dissemination defence for internet intermediaries and a simple complaints notice process for the removal of content and the provision of powers to courts to make orders against non-parties to prevent access to defamatory materials online. </a:t>
          </a:r>
        </a:p>
        <a:p>
          <a:pPr marL="0" lvl="0" indent="0" algn="l" defTabSz="533400">
            <a:lnSpc>
              <a:spcPct val="90000"/>
            </a:lnSpc>
            <a:spcBef>
              <a:spcPct val="0"/>
            </a:spcBef>
            <a:spcAft>
              <a:spcPct val="35000"/>
            </a:spcAft>
            <a:buNone/>
          </a:pPr>
          <a:endParaRPr lang="en-AU" sz="1200" kern="1200">
            <a:solidFill>
              <a:schemeClr val="bg1"/>
            </a:solidFill>
          </a:endParaRPr>
        </a:p>
        <a:p>
          <a:pPr marL="0" lvl="0" indent="0" algn="l" defTabSz="533400">
            <a:lnSpc>
              <a:spcPct val="90000"/>
            </a:lnSpc>
            <a:spcBef>
              <a:spcPct val="0"/>
            </a:spcBef>
            <a:spcAft>
              <a:spcPct val="35000"/>
            </a:spcAft>
            <a:buNone/>
          </a:pPr>
          <a:r>
            <a:rPr lang="en-AU" sz="1200" kern="1200">
              <a:solidFill>
                <a:schemeClr val="bg1"/>
              </a:solidFill>
            </a:rPr>
            <a:t>These changes are expected to have the effect of reducing claims and recoveries due to the financial limitations of individual originators as payment is not certain, changes to complaints policies by social media platforms, privacy issues for content originators where complainants are provided with their details by intermediaries and increased use of ADR to resolve disputes </a:t>
          </a:r>
        </a:p>
      </dsp:txBody>
      <dsp:txXfrm>
        <a:off x="0" y="2238735"/>
        <a:ext cx="9422920" cy="24118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3/15/2023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3/15/2023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3/15/2023</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3/15/2023</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bc.net.au/news/2021-09-08/high-court-rules-on-media-responsibility-over-facebook-comments/100442626"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s://obriensolicitors.com.au/australian-cyber-security-centre-food-blogger-eats-words-after-court-orders-defamatory-posts/" TargetMode="External"/><Relationship Id="rId5" Type="http://schemas.openxmlformats.org/officeDocument/2006/relationships/hyperlink" Target="https://www.queenslandjudgments.com.au/caselaw/qdc/2021/111" TargetMode="External"/><Relationship Id="rId4" Type="http://schemas.openxmlformats.org/officeDocument/2006/relationships/hyperlink" Target="https://ramsdenlaw.com.au/news/defamation-battle-an-emoji-is-worth-a-thousand-word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ustralian-defamation-lawyers.com.au/reported-cases/" TargetMode="Externa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stephens.com.au/damages-for-online-defamation-recent-cases-updated-august-2021/"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Justine@ruleoflaw.org.au" TargetMode="External"/><Relationship Id="rId2" Type="http://schemas.openxmlformats.org/officeDocument/2006/relationships/hyperlink" Target="mailto:justine@ruleoflaw.org.au"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www.ruleoflaw.org.au/" TargetMode="External"/><Relationship Id="rId4" Type="http://schemas.openxmlformats.org/officeDocument/2006/relationships/hyperlink" Target="mailto:info@ruleoflaw.org.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610F818-219E-491F-887F-B078103BA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39895"/>
            <a:ext cx="12192000" cy="3118104"/>
          </a:xfrm>
          <a:custGeom>
            <a:avLst/>
            <a:gdLst>
              <a:gd name="connsiteX0" fmla="*/ 0 w 12192000"/>
              <a:gd name="connsiteY0" fmla="*/ 0 h 3118104"/>
              <a:gd name="connsiteX1" fmla="*/ 3676329 w 12192000"/>
              <a:gd name="connsiteY1" fmla="*/ 0 h 3118104"/>
              <a:gd name="connsiteX2" fmla="*/ 5595257 w 12192000"/>
              <a:gd name="connsiteY2" fmla="*/ 0 h 3118104"/>
              <a:gd name="connsiteX3" fmla="*/ 5672349 w 12192000"/>
              <a:gd name="connsiteY3" fmla="*/ 0 h 3118104"/>
              <a:gd name="connsiteX4" fmla="*/ 6053347 w 12192000"/>
              <a:gd name="connsiteY4" fmla="*/ 263783 h 3118104"/>
              <a:gd name="connsiteX5" fmla="*/ 6061813 w 12192000"/>
              <a:gd name="connsiteY5" fmla="*/ 266713 h 3118104"/>
              <a:gd name="connsiteX6" fmla="*/ 6074513 w 12192000"/>
              <a:gd name="connsiteY6" fmla="*/ 271110 h 3118104"/>
              <a:gd name="connsiteX7" fmla="*/ 6087212 w 12192000"/>
              <a:gd name="connsiteY7" fmla="*/ 275506 h 3118104"/>
              <a:gd name="connsiteX8" fmla="*/ 6097797 w 12192000"/>
              <a:gd name="connsiteY8" fmla="*/ 275506 h 3118104"/>
              <a:gd name="connsiteX9" fmla="*/ 6110496 w 12192000"/>
              <a:gd name="connsiteY9" fmla="*/ 275506 h 3118104"/>
              <a:gd name="connsiteX10" fmla="*/ 6121079 w 12192000"/>
              <a:gd name="connsiteY10" fmla="*/ 271110 h 3118104"/>
              <a:gd name="connsiteX11" fmla="*/ 6133779 w 12192000"/>
              <a:gd name="connsiteY11" fmla="*/ 266713 h 3118104"/>
              <a:gd name="connsiteX12" fmla="*/ 6142246 w 12192000"/>
              <a:gd name="connsiteY12" fmla="*/ 263783 h 3118104"/>
              <a:gd name="connsiteX13" fmla="*/ 6523247 w 12192000"/>
              <a:gd name="connsiteY13" fmla="*/ 0 h 3118104"/>
              <a:gd name="connsiteX14" fmla="*/ 6596743 w 12192000"/>
              <a:gd name="connsiteY14" fmla="*/ 0 h 3118104"/>
              <a:gd name="connsiteX15" fmla="*/ 12186115 w 12192000"/>
              <a:gd name="connsiteY15" fmla="*/ 0 h 3118104"/>
              <a:gd name="connsiteX16" fmla="*/ 12192000 w 12192000"/>
              <a:gd name="connsiteY16" fmla="*/ 0 h 3118104"/>
              <a:gd name="connsiteX17" fmla="*/ 12192000 w 12192000"/>
              <a:gd name="connsiteY17" fmla="*/ 3118104 h 3118104"/>
              <a:gd name="connsiteX18" fmla="*/ 7728858 w 12192000"/>
              <a:gd name="connsiteY18" fmla="*/ 3118104 h 3118104"/>
              <a:gd name="connsiteX19" fmla="*/ 6596743 w 12192000"/>
              <a:gd name="connsiteY19" fmla="*/ 3118104 h 3118104"/>
              <a:gd name="connsiteX20" fmla="*/ 5595257 w 12192000"/>
              <a:gd name="connsiteY20" fmla="*/ 3118104 h 3118104"/>
              <a:gd name="connsiteX21" fmla="*/ 2906487 w 12192000"/>
              <a:gd name="connsiteY21" fmla="*/ 3118104 h 3118104"/>
              <a:gd name="connsiteX22" fmla="*/ 0 w 12192000"/>
              <a:gd name="connsiteY22" fmla="*/ 3118104 h 311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3118104">
                <a:moveTo>
                  <a:pt x="0" y="0"/>
                </a:moveTo>
                <a:lnTo>
                  <a:pt x="3676329" y="0"/>
                </a:lnTo>
                <a:lnTo>
                  <a:pt x="5595257" y="0"/>
                </a:lnTo>
                <a:lnTo>
                  <a:pt x="5672349" y="0"/>
                </a:lnTo>
                <a:lnTo>
                  <a:pt x="6053347" y="263783"/>
                </a:lnTo>
                <a:lnTo>
                  <a:pt x="6061813" y="266713"/>
                </a:lnTo>
                <a:lnTo>
                  <a:pt x="6074513" y="271110"/>
                </a:lnTo>
                <a:lnTo>
                  <a:pt x="6087212" y="275506"/>
                </a:lnTo>
                <a:lnTo>
                  <a:pt x="6097797" y="275506"/>
                </a:lnTo>
                <a:lnTo>
                  <a:pt x="6110496" y="275506"/>
                </a:lnTo>
                <a:lnTo>
                  <a:pt x="6121079" y="271110"/>
                </a:lnTo>
                <a:lnTo>
                  <a:pt x="6133779" y="266713"/>
                </a:lnTo>
                <a:lnTo>
                  <a:pt x="6142246" y="263783"/>
                </a:lnTo>
                <a:lnTo>
                  <a:pt x="6523247" y="0"/>
                </a:lnTo>
                <a:lnTo>
                  <a:pt x="6596743" y="0"/>
                </a:lnTo>
                <a:lnTo>
                  <a:pt x="12186115" y="0"/>
                </a:lnTo>
                <a:lnTo>
                  <a:pt x="12192000" y="0"/>
                </a:lnTo>
                <a:lnTo>
                  <a:pt x="12192000" y="3118104"/>
                </a:lnTo>
                <a:lnTo>
                  <a:pt x="7728858" y="3118104"/>
                </a:lnTo>
                <a:lnTo>
                  <a:pt x="6596743" y="3118104"/>
                </a:lnTo>
                <a:lnTo>
                  <a:pt x="5595257" y="3118104"/>
                </a:lnTo>
                <a:lnTo>
                  <a:pt x="2906487" y="3118104"/>
                </a:lnTo>
                <a:lnTo>
                  <a:pt x="0" y="3118104"/>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09998" y="4424707"/>
            <a:ext cx="10572000" cy="1388741"/>
          </a:xfrm>
        </p:spPr>
        <p:txBody>
          <a:bodyPr>
            <a:normAutofit fontScale="90000"/>
          </a:bodyPr>
          <a:lstStyle/>
          <a:p>
            <a:pPr algn="ctr">
              <a:lnSpc>
                <a:spcPct val="90000"/>
              </a:lnSpc>
            </a:pPr>
            <a:r>
              <a:rPr lang="en-US" sz="3000">
                <a:solidFill>
                  <a:srgbClr val="FFFFFF"/>
                </a:solidFill>
              </a:rPr>
              <a:t>LSA Conference 2023</a:t>
            </a:r>
            <a:br>
              <a:rPr lang="en-US" sz="3000">
                <a:solidFill>
                  <a:srgbClr val="FFFFFF"/>
                </a:solidFill>
              </a:rPr>
            </a:br>
            <a:br>
              <a:rPr lang="en-US" sz="3000">
                <a:solidFill>
                  <a:srgbClr val="FFFFFF"/>
                </a:solidFill>
              </a:rPr>
            </a:br>
            <a:r>
              <a:rPr lang="en-US" sz="3000">
                <a:solidFill>
                  <a:srgbClr val="FFFFFF"/>
                </a:solidFill>
              </a:rPr>
              <a:t>Examining Australia’s Uniform Defamation Laws using the lenses of law reform, technology, human rights and case law arising from social media platforms</a:t>
            </a:r>
          </a:p>
        </p:txBody>
      </p:sp>
      <p:sp>
        <p:nvSpPr>
          <p:cNvPr id="3" name="Subtitle 2"/>
          <p:cNvSpPr>
            <a:spLocks noGrp="1"/>
          </p:cNvSpPr>
          <p:nvPr>
            <p:ph type="subTitle" idx="1"/>
          </p:nvPr>
        </p:nvSpPr>
        <p:spPr>
          <a:xfrm>
            <a:off x="1263443" y="5904806"/>
            <a:ext cx="9665110" cy="619459"/>
          </a:xfrm>
        </p:spPr>
        <p:txBody>
          <a:bodyPr>
            <a:normAutofit/>
          </a:bodyPr>
          <a:lstStyle/>
          <a:p>
            <a:pPr algn="ctr">
              <a:lnSpc>
                <a:spcPct val="90000"/>
              </a:lnSpc>
            </a:pPr>
            <a:r>
              <a:rPr lang="en-US" sz="1400">
                <a:solidFill>
                  <a:srgbClr val="FFFFFF"/>
                </a:solidFill>
              </a:rPr>
              <a:t>Justine Hanks</a:t>
            </a:r>
          </a:p>
          <a:p>
            <a:pPr algn="ctr">
              <a:lnSpc>
                <a:spcPct val="90000"/>
              </a:lnSpc>
            </a:pPr>
            <a:r>
              <a:rPr lang="en-US" sz="1400">
                <a:solidFill>
                  <a:srgbClr val="FFFFFF"/>
                </a:solidFill>
              </a:rPr>
              <a:t>Rule of Law Education Manager</a:t>
            </a:r>
          </a:p>
        </p:txBody>
      </p:sp>
      <p:sp>
        <p:nvSpPr>
          <p:cNvPr id="11" name="Rounded Rectangle 16">
            <a:extLst>
              <a:ext uri="{FF2B5EF4-FFF2-40B4-BE49-F238E27FC236}">
                <a16:creationId xmlns:a16="http://schemas.microsoft.com/office/drawing/2014/main" id="{5A086AAD-1108-41EB-A7C9-5E22CA942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10472" y="643464"/>
            <a:ext cx="7757804" cy="2817491"/>
          </a:xfrm>
          <a:prstGeom prst="roundRect">
            <a:avLst>
              <a:gd name="adj" fmla="val 3513"/>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7525D296-DE0D-4811-A8EC-D3AC733919E8}"/>
              </a:ext>
            </a:extLst>
          </p:cNvPr>
          <p:cNvPicPr>
            <a:picLocks noChangeAspect="1"/>
          </p:cNvPicPr>
          <p:nvPr/>
        </p:nvPicPr>
        <p:blipFill>
          <a:blip r:embed="rId2"/>
          <a:stretch>
            <a:fillRect/>
          </a:stretch>
        </p:blipFill>
        <p:spPr>
          <a:xfrm>
            <a:off x="2494419" y="884810"/>
            <a:ext cx="7193969" cy="2320054"/>
          </a:xfrm>
          <a:prstGeom prst="rect">
            <a:avLst/>
          </a:prstGeom>
        </p:spPr>
      </p:pic>
    </p:spTree>
    <p:extLst>
      <p:ext uri="{BB962C8B-B14F-4D97-AF65-F5344CB8AC3E}">
        <p14:creationId xmlns:p14="http://schemas.microsoft.com/office/powerpoint/2010/main" val="202900254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699E-CCA0-433C-8368-3CECB6E85827}"/>
              </a:ext>
            </a:extLst>
          </p:cNvPr>
          <p:cNvSpPr>
            <a:spLocks noGrp="1"/>
          </p:cNvSpPr>
          <p:nvPr>
            <p:ph type="title"/>
          </p:nvPr>
        </p:nvSpPr>
        <p:spPr>
          <a:xfrm>
            <a:off x="0" y="784370"/>
            <a:ext cx="5637320" cy="970450"/>
          </a:xfrm>
        </p:spPr>
        <p:txBody>
          <a:bodyPr/>
          <a:lstStyle/>
          <a:p>
            <a:r>
              <a:rPr lang="en-AU" sz="3200"/>
              <a:t>Application of the ROL to Uniform Defamation Legislation - Law Reform</a:t>
            </a:r>
          </a:p>
        </p:txBody>
      </p:sp>
      <p:pic>
        <p:nvPicPr>
          <p:cNvPr id="4" name="Picture 3">
            <a:extLst>
              <a:ext uri="{FF2B5EF4-FFF2-40B4-BE49-F238E27FC236}">
                <a16:creationId xmlns:a16="http://schemas.microsoft.com/office/drawing/2014/main" id="{0827DE6F-5F1F-4089-A22E-65EFCB2BC51E}"/>
              </a:ext>
            </a:extLst>
          </p:cNvPr>
          <p:cNvPicPr>
            <a:picLocks noChangeAspect="1"/>
          </p:cNvPicPr>
          <p:nvPr/>
        </p:nvPicPr>
        <p:blipFill>
          <a:blip r:embed="rId2"/>
          <a:stretch>
            <a:fillRect/>
          </a:stretch>
        </p:blipFill>
        <p:spPr>
          <a:xfrm>
            <a:off x="9623394" y="0"/>
            <a:ext cx="2568606" cy="765865"/>
          </a:xfrm>
          <a:prstGeom prst="rect">
            <a:avLst/>
          </a:prstGeom>
        </p:spPr>
      </p:pic>
      <p:sp>
        <p:nvSpPr>
          <p:cNvPr id="3" name="TextBox 2">
            <a:extLst>
              <a:ext uri="{FF2B5EF4-FFF2-40B4-BE49-F238E27FC236}">
                <a16:creationId xmlns:a16="http://schemas.microsoft.com/office/drawing/2014/main" id="{950214D7-52C5-B9EB-E0E4-0BE55C864A9D}"/>
              </a:ext>
            </a:extLst>
          </p:cNvPr>
          <p:cNvSpPr txBox="1"/>
          <p:nvPr/>
        </p:nvSpPr>
        <p:spPr>
          <a:xfrm>
            <a:off x="91661" y="2298039"/>
            <a:ext cx="5723213"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The law and its administration is subject to open and free criticism</a:t>
            </a:r>
          </a:p>
          <a:p>
            <a:pPr marL="285750" indent="-285750">
              <a:buFont typeface="Arial" panose="020B0604020202020204" pitchFamily="34" charset="0"/>
              <a:buChar char="•"/>
            </a:pPr>
            <a:endParaRPr lang="en-US" sz="1600" b="1"/>
          </a:p>
          <a:p>
            <a:pPr marL="285750" indent="-285750">
              <a:buFont typeface="Arial" panose="020B0604020202020204" pitchFamily="34" charset="0"/>
              <a:buChar char="•"/>
            </a:pPr>
            <a:r>
              <a:rPr lang="en-US" sz="1400"/>
              <a:t>Law reform and the introduction of new legislation is this rule of law principle in action. </a:t>
            </a:r>
          </a:p>
          <a:p>
            <a:pPr marL="285750" indent="-285750">
              <a:buFont typeface="Arial" panose="020B0604020202020204" pitchFamily="34" charset="0"/>
              <a:buChar char="•"/>
            </a:pPr>
            <a:r>
              <a:rPr lang="en-US" sz="1400"/>
              <a:t>In response to criticism of existing law and its inability address issues, law reform or the creation of new legislation acts to close gaps that are impacting upon the harmonious functioning of communities and effectiveness of the justice system. </a:t>
            </a:r>
          </a:p>
          <a:p>
            <a:pPr marL="285750" indent="-285750">
              <a:buFont typeface="Arial" panose="020B0604020202020204" pitchFamily="34" charset="0"/>
              <a:buChar char="•"/>
            </a:pPr>
            <a:r>
              <a:rPr lang="en-US" sz="1400"/>
              <a:t>Law reform demonstrates the </a:t>
            </a:r>
            <a:r>
              <a:rPr lang="en-US" sz="1400" b="1"/>
              <a:t>separation of powers</a:t>
            </a:r>
            <a:r>
              <a:rPr lang="en-US" sz="1400"/>
              <a:t> in action. The legislature is fundamental in instigating new legislation or amending existing legislation. </a:t>
            </a:r>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400"/>
          </a:p>
          <a:p>
            <a:pPr marL="285750" indent="-285750">
              <a:buFont typeface="Arial" panose="020B0604020202020204" pitchFamily="34" charset="0"/>
              <a:buChar char="•"/>
            </a:pPr>
            <a:endParaRPr lang="en-US" sz="1600"/>
          </a:p>
        </p:txBody>
      </p:sp>
      <p:graphicFrame>
        <p:nvGraphicFramePr>
          <p:cNvPr id="9" name="Table 8">
            <a:extLst>
              <a:ext uri="{FF2B5EF4-FFF2-40B4-BE49-F238E27FC236}">
                <a16:creationId xmlns:a16="http://schemas.microsoft.com/office/drawing/2014/main" id="{CA0C1944-7CDA-FD9A-F582-FAD45D274941}"/>
              </a:ext>
            </a:extLst>
          </p:cNvPr>
          <p:cNvGraphicFramePr>
            <a:graphicFrameLocks noGrp="1"/>
          </p:cNvGraphicFramePr>
          <p:nvPr>
            <p:extLst>
              <p:ext uri="{D42A27DB-BD31-4B8C-83A1-F6EECF244321}">
                <p14:modId xmlns:p14="http://schemas.microsoft.com/office/powerpoint/2010/main" val="1515823477"/>
              </p:ext>
            </p:extLst>
          </p:nvPr>
        </p:nvGraphicFramePr>
        <p:xfrm>
          <a:off x="5966332" y="2441839"/>
          <a:ext cx="6049819" cy="3225306"/>
        </p:xfrm>
        <a:graphic>
          <a:graphicData uri="http://schemas.openxmlformats.org/drawingml/2006/table">
            <a:tbl>
              <a:tblPr firstRow="1" firstCol="1" bandRow="1"/>
              <a:tblGrid>
                <a:gridCol w="1423882">
                  <a:extLst>
                    <a:ext uri="{9D8B030D-6E8A-4147-A177-3AD203B41FA5}">
                      <a16:colId xmlns:a16="http://schemas.microsoft.com/office/drawing/2014/main" val="3346977648"/>
                    </a:ext>
                  </a:extLst>
                </a:gridCol>
                <a:gridCol w="4625937">
                  <a:extLst>
                    <a:ext uri="{9D8B030D-6E8A-4147-A177-3AD203B41FA5}">
                      <a16:colId xmlns:a16="http://schemas.microsoft.com/office/drawing/2014/main" val="2107234121"/>
                    </a:ext>
                  </a:extLst>
                </a:gridCol>
              </a:tblGrid>
              <a:tr h="241570">
                <a:tc>
                  <a:txBody>
                    <a:bodyPr/>
                    <a:lstStyle/>
                    <a:p>
                      <a:pPr algn="ctr">
                        <a:lnSpc>
                          <a:spcPct val="107000"/>
                        </a:lnSpc>
                        <a:spcAft>
                          <a:spcPts val="800"/>
                        </a:spcAft>
                      </a:pPr>
                      <a:r>
                        <a:rPr lang="en-AU"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State/ Territory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800"/>
                        </a:spcAft>
                      </a:pPr>
                      <a:r>
                        <a:rPr lang="en-AU" sz="11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Legislation</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49089051"/>
                  </a:ext>
                </a:extLst>
              </a:tr>
              <a:tr h="495922">
                <a:tc>
                  <a:txBody>
                    <a:bodyPr/>
                    <a:lstStyle/>
                    <a:p>
                      <a:pPr>
                        <a:lnSpc>
                          <a:spcPct val="107000"/>
                        </a:lnSpc>
                        <a:spcAft>
                          <a:spcPts val="800"/>
                        </a:spcAft>
                      </a:pPr>
                      <a:r>
                        <a:rPr lang="en-AU" sz="1100">
                          <a:effectLst/>
                          <a:latin typeface="Arial" panose="020B0604020202020204" pitchFamily="34" charset="0"/>
                          <a:ea typeface="Calibri" panose="020F0502020204030204" pitchFamily="34" charset="0"/>
                          <a:cs typeface="Times New Roman" panose="02020603050405020304" pitchFamily="18" charset="0"/>
                        </a:rPr>
                        <a:t>Australian Capital Territory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ct val="107000"/>
                        </a:lnSpc>
                        <a:spcAft>
                          <a:spcPts val="800"/>
                        </a:spcAft>
                      </a:pPr>
                      <a:r>
                        <a:rPr lang="en-AU" sz="1100" i="1">
                          <a:effectLst/>
                          <a:latin typeface="Arial" panose="020B0604020202020204" pitchFamily="34" charset="0"/>
                          <a:ea typeface="Calibri" panose="020F0502020204030204" pitchFamily="34" charset="0"/>
                          <a:cs typeface="Times New Roman" panose="02020603050405020304" pitchFamily="18" charset="0"/>
                        </a:rPr>
                        <a:t>Civil Law (Wrongs) Act 2002</a:t>
                      </a:r>
                      <a:r>
                        <a:rPr lang="en-AU" sz="1100">
                          <a:effectLst/>
                          <a:latin typeface="Arial" panose="020B0604020202020204" pitchFamily="34" charset="0"/>
                          <a:ea typeface="Calibri" panose="020F0502020204030204" pitchFamily="34" charset="0"/>
                          <a:cs typeface="Times New Roman" panose="02020603050405020304" pitchFamily="18" charset="0"/>
                        </a:rPr>
                        <a:t>, Ch 9</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778548019"/>
                  </a:ext>
                </a:extLst>
              </a:tr>
              <a:tr h="241570">
                <a:tc>
                  <a:txBody>
                    <a:bodyPr/>
                    <a:lstStyle/>
                    <a:p>
                      <a:pPr>
                        <a:lnSpc>
                          <a:spcPct val="107000"/>
                        </a:lnSpc>
                        <a:spcAft>
                          <a:spcPts val="800"/>
                        </a:spcAft>
                      </a:pPr>
                      <a:r>
                        <a:rPr lang="en-AU" sz="1100">
                          <a:effectLst/>
                          <a:latin typeface="Arial" panose="020B0604020202020204" pitchFamily="34" charset="0"/>
                          <a:ea typeface="Calibri" panose="020F0502020204030204" pitchFamily="34" charset="0"/>
                          <a:cs typeface="Times New Roman" panose="02020603050405020304" pitchFamily="18" charset="0"/>
                        </a:rPr>
                        <a:t>New South Wales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ct val="107000"/>
                        </a:lnSpc>
                        <a:spcAft>
                          <a:spcPts val="800"/>
                        </a:spcAft>
                      </a:pPr>
                      <a:r>
                        <a:rPr lang="en-AU" sz="1100" i="1">
                          <a:effectLst/>
                          <a:latin typeface="Arial" panose="020B0604020202020204" pitchFamily="34" charset="0"/>
                          <a:ea typeface="Calibri" panose="020F0502020204030204" pitchFamily="34" charset="0"/>
                          <a:cs typeface="Times New Roman" panose="02020603050405020304" pitchFamily="18" charset="0"/>
                        </a:rPr>
                        <a:t>Defamation Act 1974</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076746203"/>
                  </a:ext>
                </a:extLst>
              </a:tr>
              <a:tr h="241570">
                <a:tc>
                  <a:txBody>
                    <a:bodyPr/>
                    <a:lstStyle/>
                    <a:p>
                      <a:pPr>
                        <a:lnSpc>
                          <a:spcPct val="107000"/>
                        </a:lnSpc>
                        <a:spcAft>
                          <a:spcPts val="800"/>
                        </a:spcAft>
                      </a:pPr>
                      <a:r>
                        <a:rPr lang="en-AU" sz="1100">
                          <a:effectLst/>
                          <a:latin typeface="Arial" panose="020B0604020202020204" pitchFamily="34" charset="0"/>
                          <a:ea typeface="Calibri" panose="020F0502020204030204" pitchFamily="34" charset="0"/>
                          <a:cs typeface="Times New Roman" panose="02020603050405020304" pitchFamily="18" charset="0"/>
                        </a:rPr>
                        <a:t>Northern Territory</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ct val="107000"/>
                        </a:lnSpc>
                        <a:spcAft>
                          <a:spcPts val="800"/>
                        </a:spcAft>
                      </a:pPr>
                      <a:r>
                        <a:rPr lang="en-AU" sz="1100" i="1">
                          <a:effectLst/>
                          <a:latin typeface="Arial" panose="020B0604020202020204" pitchFamily="34" charset="0"/>
                          <a:ea typeface="Calibri" panose="020F0502020204030204" pitchFamily="34" charset="0"/>
                          <a:cs typeface="Times New Roman" panose="02020603050405020304" pitchFamily="18" charset="0"/>
                        </a:rPr>
                        <a:t>Defamation Ordinance 1938, 1963 and 1964; Defamation Act 1989</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091107538"/>
                  </a:ext>
                </a:extLst>
              </a:tr>
              <a:tr h="241570">
                <a:tc>
                  <a:txBody>
                    <a:bodyPr/>
                    <a:lstStyle/>
                    <a:p>
                      <a:pPr>
                        <a:lnSpc>
                          <a:spcPct val="107000"/>
                        </a:lnSpc>
                        <a:spcAft>
                          <a:spcPts val="800"/>
                        </a:spcAft>
                      </a:pPr>
                      <a:r>
                        <a:rPr lang="en-AU" sz="1100">
                          <a:effectLst/>
                          <a:latin typeface="Arial" panose="020B0604020202020204" pitchFamily="34" charset="0"/>
                          <a:ea typeface="Calibri" panose="020F0502020204030204" pitchFamily="34" charset="0"/>
                          <a:cs typeface="Times New Roman" panose="02020603050405020304" pitchFamily="18" charset="0"/>
                        </a:rPr>
                        <a:t>Queensland</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ct val="107000"/>
                        </a:lnSpc>
                        <a:spcAft>
                          <a:spcPts val="800"/>
                        </a:spcAft>
                      </a:pPr>
                      <a:r>
                        <a:rPr lang="en-AU" sz="1100" i="1">
                          <a:effectLst/>
                          <a:latin typeface="Arial" panose="020B0604020202020204" pitchFamily="34" charset="0"/>
                          <a:ea typeface="Calibri" panose="020F0502020204030204" pitchFamily="34" charset="0"/>
                          <a:cs typeface="Times New Roman" panose="02020603050405020304" pitchFamily="18" charset="0"/>
                        </a:rPr>
                        <a:t>Defamation Act 1889</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496672895"/>
                  </a:ext>
                </a:extLst>
              </a:tr>
              <a:tr h="241570">
                <a:tc>
                  <a:txBody>
                    <a:bodyPr/>
                    <a:lstStyle/>
                    <a:p>
                      <a:pPr>
                        <a:lnSpc>
                          <a:spcPct val="107000"/>
                        </a:lnSpc>
                        <a:spcAft>
                          <a:spcPts val="800"/>
                        </a:spcAft>
                      </a:pPr>
                      <a:r>
                        <a:rPr lang="en-AU" sz="1100">
                          <a:effectLst/>
                          <a:latin typeface="Arial" panose="020B0604020202020204" pitchFamily="34" charset="0"/>
                          <a:ea typeface="Calibri" panose="020F0502020204030204" pitchFamily="34" charset="0"/>
                          <a:cs typeface="Times New Roman" panose="02020603050405020304" pitchFamily="18" charset="0"/>
                        </a:rPr>
                        <a:t>South Australia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ct val="107000"/>
                        </a:lnSpc>
                        <a:spcAft>
                          <a:spcPts val="800"/>
                        </a:spcAft>
                      </a:pPr>
                      <a:r>
                        <a:rPr lang="en-AU" sz="1100" i="1">
                          <a:effectLst/>
                          <a:latin typeface="Arial" panose="020B0604020202020204" pitchFamily="34" charset="0"/>
                          <a:ea typeface="Calibri" panose="020F0502020204030204" pitchFamily="34" charset="0"/>
                          <a:cs typeface="Times New Roman" panose="02020603050405020304" pitchFamily="18" charset="0"/>
                        </a:rPr>
                        <a:t>Civil Liability Act 1936</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422087830"/>
                  </a:ext>
                </a:extLst>
              </a:tr>
              <a:tr h="241570">
                <a:tc>
                  <a:txBody>
                    <a:bodyPr/>
                    <a:lstStyle/>
                    <a:p>
                      <a:pPr>
                        <a:lnSpc>
                          <a:spcPct val="107000"/>
                        </a:lnSpc>
                        <a:spcAft>
                          <a:spcPts val="800"/>
                        </a:spcAft>
                      </a:pPr>
                      <a:r>
                        <a:rPr lang="en-AU" sz="1100">
                          <a:effectLst/>
                          <a:latin typeface="Arial" panose="020B0604020202020204" pitchFamily="34" charset="0"/>
                          <a:ea typeface="Calibri" panose="020F0502020204030204" pitchFamily="34" charset="0"/>
                          <a:cs typeface="Times New Roman" panose="02020603050405020304" pitchFamily="18" charset="0"/>
                        </a:rPr>
                        <a:t>Tasmania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ct val="107000"/>
                        </a:lnSpc>
                        <a:spcAft>
                          <a:spcPts val="800"/>
                        </a:spcAft>
                      </a:pPr>
                      <a:r>
                        <a:rPr lang="en-AU" sz="1100" i="1">
                          <a:effectLst/>
                          <a:latin typeface="Arial" panose="020B0604020202020204" pitchFamily="34" charset="0"/>
                          <a:ea typeface="Calibri" panose="020F0502020204030204" pitchFamily="34" charset="0"/>
                          <a:cs typeface="Times New Roman" panose="02020603050405020304" pitchFamily="18" charset="0"/>
                        </a:rPr>
                        <a:t>Defamation Act 1957</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3275733650"/>
                  </a:ext>
                </a:extLst>
              </a:tr>
              <a:tr h="241570">
                <a:tc>
                  <a:txBody>
                    <a:bodyPr/>
                    <a:lstStyle/>
                    <a:p>
                      <a:pPr>
                        <a:lnSpc>
                          <a:spcPct val="107000"/>
                        </a:lnSpc>
                        <a:spcAft>
                          <a:spcPts val="800"/>
                        </a:spcAft>
                      </a:pPr>
                      <a:r>
                        <a:rPr lang="en-AU" sz="1100">
                          <a:effectLst/>
                          <a:latin typeface="Arial" panose="020B0604020202020204" pitchFamily="34" charset="0"/>
                          <a:ea typeface="Calibri" panose="020F0502020204030204" pitchFamily="34" charset="0"/>
                          <a:cs typeface="Times New Roman" panose="02020603050405020304" pitchFamily="18" charset="0"/>
                        </a:rPr>
                        <a:t>Victoria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ct val="107000"/>
                        </a:lnSpc>
                        <a:spcAft>
                          <a:spcPts val="800"/>
                        </a:spcAft>
                      </a:pPr>
                      <a:r>
                        <a:rPr lang="en-AU" sz="1100" i="1">
                          <a:effectLst/>
                          <a:latin typeface="Arial" panose="020B0604020202020204" pitchFamily="34" charset="0"/>
                          <a:ea typeface="Calibri" panose="020F0502020204030204" pitchFamily="34" charset="0"/>
                          <a:cs typeface="Times New Roman" panose="02020603050405020304" pitchFamily="18" charset="0"/>
                        </a:rPr>
                        <a:t>Wrongs Act 1958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790445865"/>
                  </a:ext>
                </a:extLst>
              </a:tr>
              <a:tr h="1038394">
                <a:tc>
                  <a:txBody>
                    <a:bodyPr/>
                    <a:lstStyle/>
                    <a:p>
                      <a:pPr>
                        <a:lnSpc>
                          <a:spcPct val="107000"/>
                        </a:lnSpc>
                        <a:spcAft>
                          <a:spcPts val="800"/>
                        </a:spcAft>
                      </a:pPr>
                      <a:r>
                        <a:rPr lang="en-AU" sz="1100">
                          <a:effectLst/>
                          <a:latin typeface="Arial" panose="020B0604020202020204" pitchFamily="34" charset="0"/>
                          <a:ea typeface="Calibri" panose="020F0502020204030204" pitchFamily="34" charset="0"/>
                          <a:cs typeface="Times New Roman" panose="02020603050405020304" pitchFamily="18" charset="0"/>
                        </a:rPr>
                        <a:t>Western Australia</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ct val="107000"/>
                        </a:lnSpc>
                        <a:spcAft>
                          <a:spcPts val="800"/>
                        </a:spcAft>
                      </a:pPr>
                      <a:r>
                        <a:rPr lang="en-AU" sz="1100" i="1">
                          <a:effectLst/>
                          <a:latin typeface="Arial" panose="020B0604020202020204" pitchFamily="34" charset="0"/>
                          <a:ea typeface="Calibri" panose="020F0502020204030204" pitchFamily="34" charset="0"/>
                          <a:cs typeface="Times New Roman" panose="02020603050405020304" pitchFamily="18" charset="0"/>
                        </a:rPr>
                        <a:t>Libel Act 1843 (UK); Newspaper Libel and Registration Act 1884; </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i="1">
                          <a:effectLst/>
                          <a:latin typeface="Arial" panose="020B0604020202020204" pitchFamily="34" charset="0"/>
                          <a:ea typeface="Calibri" panose="020F0502020204030204" pitchFamily="34" charset="0"/>
                          <a:cs typeface="Times New Roman" panose="02020603050405020304" pitchFamily="18" charset="0"/>
                        </a:rPr>
                        <a:t>Newspaper Libel and Registration Act 1884 Amendment Act 1888</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100" i="1">
                          <a:effectLst/>
                          <a:latin typeface="Arial" panose="020B0604020202020204" pitchFamily="34" charset="0"/>
                          <a:ea typeface="Calibri" panose="020F0502020204030204" pitchFamily="34" charset="0"/>
                          <a:cs typeface="Times New Roman" panose="02020603050405020304" pitchFamily="18" charset="0"/>
                        </a:rPr>
                        <a:t>Criminal Code Act 1913</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879006791"/>
                  </a:ext>
                </a:extLst>
              </a:tr>
            </a:tbl>
          </a:graphicData>
        </a:graphic>
      </p:graphicFrame>
      <p:sp>
        <p:nvSpPr>
          <p:cNvPr id="10" name="Arrow: Down 9">
            <a:extLst>
              <a:ext uri="{FF2B5EF4-FFF2-40B4-BE49-F238E27FC236}">
                <a16:creationId xmlns:a16="http://schemas.microsoft.com/office/drawing/2014/main" id="{5FFD7F8A-A000-B85F-77F6-E5F0A3AAE91C}"/>
              </a:ext>
            </a:extLst>
          </p:cNvPr>
          <p:cNvSpPr/>
          <p:nvPr/>
        </p:nvSpPr>
        <p:spPr>
          <a:xfrm>
            <a:off x="8569549" y="5715561"/>
            <a:ext cx="719091" cy="337352"/>
          </a:xfrm>
          <a:prstGeom prst="downArrow">
            <a:avLst/>
          </a:prstGeom>
          <a:solidFill>
            <a:srgbClr val="D163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21DBA84D-85DF-E345-173F-4311DF5024FA}"/>
              </a:ext>
            </a:extLst>
          </p:cNvPr>
          <p:cNvSpPr txBox="1"/>
          <p:nvPr/>
        </p:nvSpPr>
        <p:spPr>
          <a:xfrm>
            <a:off x="7362187" y="6052913"/>
            <a:ext cx="3133817" cy="369332"/>
          </a:xfrm>
          <a:prstGeom prst="rect">
            <a:avLst/>
          </a:prstGeom>
          <a:noFill/>
        </p:spPr>
        <p:txBody>
          <a:bodyPr wrap="square" rtlCol="0">
            <a:spAutoFit/>
          </a:bodyPr>
          <a:lstStyle/>
          <a:p>
            <a:r>
              <a:rPr lang="en-AU" i="1"/>
              <a:t>The Defamation Act </a:t>
            </a:r>
            <a:r>
              <a:rPr lang="en-AU"/>
              <a:t>2005</a:t>
            </a:r>
          </a:p>
        </p:txBody>
      </p:sp>
      <p:sp>
        <p:nvSpPr>
          <p:cNvPr id="12" name="TextBox 11">
            <a:extLst>
              <a:ext uri="{FF2B5EF4-FFF2-40B4-BE49-F238E27FC236}">
                <a16:creationId xmlns:a16="http://schemas.microsoft.com/office/drawing/2014/main" id="{7FDE9A94-E8F4-2F1B-F7C4-7DF715319EB0}"/>
              </a:ext>
            </a:extLst>
          </p:cNvPr>
          <p:cNvSpPr txBox="1"/>
          <p:nvPr/>
        </p:nvSpPr>
        <p:spPr>
          <a:xfrm>
            <a:off x="5966332" y="1953087"/>
            <a:ext cx="4438297" cy="369332"/>
          </a:xfrm>
          <a:prstGeom prst="rect">
            <a:avLst/>
          </a:prstGeom>
          <a:noFill/>
        </p:spPr>
        <p:txBody>
          <a:bodyPr wrap="square" rtlCol="0">
            <a:spAutoFit/>
          </a:bodyPr>
          <a:lstStyle/>
          <a:p>
            <a:r>
              <a:rPr lang="en-AU" b="1"/>
              <a:t>Pre 2005 Defamation Legislation</a:t>
            </a:r>
          </a:p>
        </p:txBody>
      </p:sp>
    </p:spTree>
    <p:extLst>
      <p:ext uri="{BB962C8B-B14F-4D97-AF65-F5344CB8AC3E}">
        <p14:creationId xmlns:p14="http://schemas.microsoft.com/office/powerpoint/2010/main" val="100303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1FA9F6-154D-16EC-877B-35DB9B335455}"/>
              </a:ext>
            </a:extLst>
          </p:cNvPr>
          <p:cNvSpPr>
            <a:spLocks noGrp="1"/>
          </p:cNvSpPr>
          <p:nvPr>
            <p:ph type="title"/>
          </p:nvPr>
        </p:nvSpPr>
        <p:spPr/>
        <p:txBody>
          <a:bodyPr vert="horz" lIns="91440" tIns="45720" rIns="91440" bIns="45720" rtlCol="0" anchor="ctr">
            <a:normAutofit/>
          </a:bodyPr>
          <a:lstStyle/>
          <a:p>
            <a:r>
              <a:rPr lang="en-US" sz="3200"/>
              <a:t>Reform of the Uniform Defamation Legislation</a:t>
            </a:r>
          </a:p>
        </p:txBody>
      </p:sp>
      <p:sp>
        <p:nvSpPr>
          <p:cNvPr id="5" name="Content Placeholder 4">
            <a:extLst>
              <a:ext uri="{FF2B5EF4-FFF2-40B4-BE49-F238E27FC236}">
                <a16:creationId xmlns:a16="http://schemas.microsoft.com/office/drawing/2014/main" id="{479926E4-F15B-D3E9-D455-5EF605FB4AA9}"/>
              </a:ext>
            </a:extLst>
          </p:cNvPr>
          <p:cNvSpPr>
            <a:spLocks noGrp="1"/>
          </p:cNvSpPr>
          <p:nvPr>
            <p:ph idx="1"/>
          </p:nvPr>
        </p:nvSpPr>
        <p:spPr>
          <a:xfrm>
            <a:off x="0" y="1318953"/>
            <a:ext cx="2441275" cy="3636511"/>
          </a:xfrm>
        </p:spPr>
        <p:txBody>
          <a:bodyPr>
            <a:normAutofit/>
          </a:bodyPr>
          <a:lstStyle/>
          <a:p>
            <a:r>
              <a:rPr lang="en-AU">
                <a:solidFill>
                  <a:schemeClr val="bg1"/>
                </a:solidFill>
              </a:rPr>
              <a:t>Slow moving </a:t>
            </a:r>
          </a:p>
          <a:p>
            <a:r>
              <a:rPr lang="en-AU">
                <a:solidFill>
                  <a:schemeClr val="bg1"/>
                </a:solidFill>
              </a:rPr>
              <a:t>Reactive not proactive</a:t>
            </a:r>
          </a:p>
        </p:txBody>
      </p:sp>
      <p:graphicFrame>
        <p:nvGraphicFramePr>
          <p:cNvPr id="6" name="Diagram 5">
            <a:extLst>
              <a:ext uri="{FF2B5EF4-FFF2-40B4-BE49-F238E27FC236}">
                <a16:creationId xmlns:a16="http://schemas.microsoft.com/office/drawing/2014/main" id="{A3E804F5-E6D6-DECC-559F-AF439FFC6BB5}"/>
              </a:ext>
            </a:extLst>
          </p:cNvPr>
          <p:cNvGraphicFramePr/>
          <p:nvPr>
            <p:extLst>
              <p:ext uri="{D42A27DB-BD31-4B8C-83A1-F6EECF244321}">
                <p14:modId xmlns:p14="http://schemas.microsoft.com/office/powerpoint/2010/main" val="2410565714"/>
              </p:ext>
            </p:extLst>
          </p:nvPr>
        </p:nvGraphicFramePr>
        <p:xfrm>
          <a:off x="2769080" y="2017195"/>
          <a:ext cx="9422920" cy="4651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159942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4DC98B-6094-F600-BBA7-D847E8BF9721}"/>
              </a:ext>
            </a:extLst>
          </p:cNvPr>
          <p:cNvSpPr>
            <a:spLocks noGrp="1"/>
          </p:cNvSpPr>
          <p:nvPr>
            <p:ph type="title"/>
          </p:nvPr>
        </p:nvSpPr>
        <p:spPr>
          <a:xfrm>
            <a:off x="0" y="811082"/>
            <a:ext cx="10919534" cy="970450"/>
          </a:xfrm>
        </p:spPr>
        <p:txBody>
          <a:bodyPr/>
          <a:lstStyle/>
          <a:p>
            <a:r>
              <a:rPr lang="en-AU" sz="3000"/>
              <a:t>Application of the Uniform Defamation Legislation</a:t>
            </a:r>
            <a:br>
              <a:rPr lang="en-AU" sz="3000"/>
            </a:br>
            <a:r>
              <a:rPr lang="en-AU" sz="3000"/>
              <a:t>reforms in the context of the Syllabus – Law Reform</a:t>
            </a:r>
          </a:p>
        </p:txBody>
      </p:sp>
      <p:pic>
        <p:nvPicPr>
          <p:cNvPr id="5" name="Content Placeholder 4">
            <a:extLst>
              <a:ext uri="{FF2B5EF4-FFF2-40B4-BE49-F238E27FC236}">
                <a16:creationId xmlns:a16="http://schemas.microsoft.com/office/drawing/2014/main" id="{7584CF58-06F2-BB7E-4978-1673296821A5}"/>
              </a:ext>
            </a:extLst>
          </p:cNvPr>
          <p:cNvPicPr>
            <a:picLocks noGrp="1" noChangeAspect="1"/>
          </p:cNvPicPr>
          <p:nvPr>
            <p:ph idx="1"/>
          </p:nvPr>
        </p:nvPicPr>
        <p:blipFill>
          <a:blip r:embed="rId2"/>
          <a:stretch>
            <a:fillRect/>
          </a:stretch>
        </p:blipFill>
        <p:spPr>
          <a:xfrm>
            <a:off x="9625362" y="0"/>
            <a:ext cx="2566638" cy="768163"/>
          </a:xfrm>
          <a:prstGeom prst="rect">
            <a:avLst/>
          </a:prstGeom>
        </p:spPr>
      </p:pic>
      <p:sp>
        <p:nvSpPr>
          <p:cNvPr id="7" name="TextBox 6">
            <a:extLst>
              <a:ext uri="{FF2B5EF4-FFF2-40B4-BE49-F238E27FC236}">
                <a16:creationId xmlns:a16="http://schemas.microsoft.com/office/drawing/2014/main" id="{E36C7A3B-F52C-29D2-031F-35DFF2ED612F}"/>
              </a:ext>
            </a:extLst>
          </p:cNvPr>
          <p:cNvSpPr txBox="1"/>
          <p:nvPr/>
        </p:nvSpPr>
        <p:spPr>
          <a:xfrm>
            <a:off x="147961" y="1918186"/>
            <a:ext cx="11896078" cy="4939814"/>
          </a:xfrm>
          <a:prstGeom prst="rect">
            <a:avLst/>
          </a:prstGeom>
          <a:noFill/>
        </p:spPr>
        <p:txBody>
          <a:bodyPr wrap="square" rtlCol="0">
            <a:spAutoFit/>
          </a:bodyPr>
          <a:lstStyle/>
          <a:p>
            <a:r>
              <a:rPr lang="en-AU" sz="1500" b="1"/>
              <a:t>Conditions: </a:t>
            </a:r>
          </a:p>
          <a:p>
            <a:pPr marL="285750" indent="-285750">
              <a:buFont typeface="Arial" panose="020B0604020202020204" pitchFamily="34" charset="0"/>
              <a:buChar char="•"/>
            </a:pPr>
            <a:r>
              <a:rPr lang="en-AU" sz="1500"/>
              <a:t>Across jurisdictions: </a:t>
            </a:r>
          </a:p>
          <a:p>
            <a:pPr marL="742950" lvl="1" indent="-285750">
              <a:buFont typeface="Arial" panose="020B0604020202020204" pitchFamily="34" charset="0"/>
              <a:buChar char="•"/>
            </a:pPr>
            <a:r>
              <a:rPr lang="en-AU" sz="1500"/>
              <a:t>Inequity in outcomes</a:t>
            </a:r>
          </a:p>
          <a:p>
            <a:pPr marL="742950" lvl="1" indent="-285750">
              <a:buFont typeface="Arial" panose="020B0604020202020204" pitchFamily="34" charset="0"/>
              <a:buChar char="•"/>
            </a:pPr>
            <a:r>
              <a:rPr lang="en-AU" sz="1500"/>
              <a:t>Accessibility to civil remedies varied</a:t>
            </a:r>
          </a:p>
          <a:p>
            <a:pPr marL="742950" lvl="1" indent="-285750">
              <a:buFont typeface="Arial" panose="020B0604020202020204" pitchFamily="34" charset="0"/>
              <a:buChar char="•"/>
            </a:pPr>
            <a:r>
              <a:rPr lang="en-AU" sz="1500"/>
              <a:t>The variance in definitions of what was considered a defamatory statement</a:t>
            </a:r>
          </a:p>
          <a:p>
            <a:pPr marL="285750" indent="-285750">
              <a:buFont typeface="Arial" panose="020B0604020202020204" pitchFamily="34" charset="0"/>
              <a:buChar char="•"/>
            </a:pPr>
            <a:r>
              <a:rPr lang="en-AU" sz="1500"/>
              <a:t>Matters that occurred across jurisdictions became complex and costly very quickly</a:t>
            </a:r>
          </a:p>
          <a:p>
            <a:pPr marL="285750" indent="-285750">
              <a:buFont typeface="Arial" panose="020B0604020202020204" pitchFamily="34" charset="0"/>
              <a:buChar char="•"/>
            </a:pPr>
            <a:r>
              <a:rPr lang="en-AU" sz="1500"/>
              <a:t>‘Jurisdiction shopping’ by plaintiffs in multi state matters for the optimal outcomes</a:t>
            </a:r>
          </a:p>
          <a:p>
            <a:pPr marL="285750" indent="-285750">
              <a:buFont typeface="Arial" panose="020B0604020202020204" pitchFamily="34" charset="0"/>
              <a:buChar char="•"/>
            </a:pPr>
            <a:r>
              <a:rPr lang="en-AU" sz="1500"/>
              <a:t>All of these factors were affecting </a:t>
            </a:r>
            <a:r>
              <a:rPr lang="en-AU" sz="1500" b="1"/>
              <a:t>equality, accessibility</a:t>
            </a:r>
            <a:r>
              <a:rPr lang="en-AU" sz="1500"/>
              <a:t> to remedies, recognition of individual rights and </a:t>
            </a:r>
            <a:r>
              <a:rPr lang="en-AU" sz="1500" b="1"/>
              <a:t>fairness</a:t>
            </a:r>
          </a:p>
          <a:p>
            <a:endParaRPr lang="en-AU" sz="1500"/>
          </a:p>
          <a:p>
            <a:r>
              <a:rPr lang="en-AU" sz="1500" b="1"/>
              <a:t>Agencies: </a:t>
            </a:r>
          </a:p>
          <a:p>
            <a:pPr marL="285750" indent="-285750">
              <a:buFont typeface="Arial" panose="020B0604020202020204" pitchFamily="34" charset="0"/>
              <a:buChar char="•"/>
            </a:pPr>
            <a:r>
              <a:rPr lang="en-AU" sz="1500"/>
              <a:t>Federal government pushed for change in 2004 and the Standing Committee of Attorneys General created draft Model Defamation Provisions for the UDL in the same year</a:t>
            </a:r>
          </a:p>
          <a:p>
            <a:pPr marL="285750" indent="-285750">
              <a:buFont typeface="Arial" panose="020B0604020202020204" pitchFamily="34" charset="0"/>
              <a:buChar char="•"/>
            </a:pPr>
            <a:endParaRPr lang="en-AU" sz="1500"/>
          </a:p>
          <a:p>
            <a:r>
              <a:rPr lang="en-AU" sz="1500" b="1"/>
              <a:t>Mechanisms: </a:t>
            </a:r>
          </a:p>
          <a:p>
            <a:pPr marL="285750" indent="-285750">
              <a:buFont typeface="Arial" panose="020B0604020202020204" pitchFamily="34" charset="0"/>
              <a:buChar char="•"/>
            </a:pPr>
            <a:r>
              <a:rPr lang="en-AU" sz="1500"/>
              <a:t>State and territory parliaments passed legislation in 2005, enacted in January 2006</a:t>
            </a:r>
          </a:p>
          <a:p>
            <a:endParaRPr lang="en-AU" sz="1500" b="1"/>
          </a:p>
          <a:p>
            <a:r>
              <a:rPr lang="en-AU" sz="1500" b="1"/>
              <a:t>B) Contemporary Law Reform Issue</a:t>
            </a:r>
          </a:p>
          <a:p>
            <a:pPr marL="285750" indent="-285750">
              <a:buFont typeface="Arial" panose="020B0604020202020204" pitchFamily="34" charset="0"/>
              <a:buChar char="•"/>
            </a:pPr>
            <a:r>
              <a:rPr lang="en-AU" sz="1500"/>
              <a:t>You could challenge your students to look at the topic ‘Social media and the law’ for their issue taking into account other areas of regulation needed or completed in the area of social media – advertising, freedom of expression, privacy laws, employment law etc   </a:t>
            </a:r>
          </a:p>
          <a:p>
            <a:endParaRPr lang="en-AU" sz="1500"/>
          </a:p>
        </p:txBody>
      </p:sp>
    </p:spTree>
    <p:extLst>
      <p:ext uri="{BB962C8B-B14F-4D97-AF65-F5344CB8AC3E}">
        <p14:creationId xmlns:p14="http://schemas.microsoft.com/office/powerpoint/2010/main" val="2740590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C5D42AF-FF40-B297-DA1A-BECA51F2FEF9}"/>
              </a:ext>
            </a:extLst>
          </p:cNvPr>
          <p:cNvPicPr>
            <a:picLocks noGrp="1" noChangeAspect="1"/>
          </p:cNvPicPr>
          <p:nvPr>
            <p:ph sz="half" idx="2"/>
          </p:nvPr>
        </p:nvPicPr>
        <p:blipFill>
          <a:blip r:embed="rId2"/>
          <a:stretch>
            <a:fillRect/>
          </a:stretch>
        </p:blipFill>
        <p:spPr>
          <a:xfrm>
            <a:off x="6343796" y="2348677"/>
            <a:ext cx="4984111" cy="4356714"/>
          </a:xfrm>
        </p:spPr>
      </p:pic>
      <p:sp>
        <p:nvSpPr>
          <p:cNvPr id="5" name="Title 1">
            <a:extLst>
              <a:ext uri="{FF2B5EF4-FFF2-40B4-BE49-F238E27FC236}">
                <a16:creationId xmlns:a16="http://schemas.microsoft.com/office/drawing/2014/main" id="{BF0DC456-29D7-0280-3A52-024924283277}"/>
              </a:ext>
            </a:extLst>
          </p:cNvPr>
          <p:cNvSpPr>
            <a:spLocks noGrp="1"/>
          </p:cNvSpPr>
          <p:nvPr>
            <p:ph type="title"/>
          </p:nvPr>
        </p:nvSpPr>
        <p:spPr>
          <a:xfrm>
            <a:off x="71019" y="3305"/>
            <a:ext cx="5433136" cy="970450"/>
          </a:xfrm>
        </p:spPr>
        <p:txBody>
          <a:bodyPr vert="horz" lIns="91440" tIns="45720" rIns="91440" bIns="45720" rtlCol="0" anchor="t">
            <a:noAutofit/>
          </a:bodyPr>
          <a:lstStyle/>
          <a:p>
            <a:r>
              <a:rPr lang="en-US" sz="3600"/>
              <a:t>Making use of a defamation resource in the NSW Syllabus </a:t>
            </a:r>
          </a:p>
        </p:txBody>
      </p:sp>
      <p:pic>
        <p:nvPicPr>
          <p:cNvPr id="6" name="Picture 5">
            <a:extLst>
              <a:ext uri="{FF2B5EF4-FFF2-40B4-BE49-F238E27FC236}">
                <a16:creationId xmlns:a16="http://schemas.microsoft.com/office/drawing/2014/main" id="{8112DB69-7494-17A6-04E3-3E290BA1D56C}"/>
              </a:ext>
            </a:extLst>
          </p:cNvPr>
          <p:cNvPicPr>
            <a:picLocks noChangeAspect="1"/>
          </p:cNvPicPr>
          <p:nvPr/>
        </p:nvPicPr>
        <p:blipFill>
          <a:blip r:embed="rId3"/>
          <a:stretch>
            <a:fillRect/>
          </a:stretch>
        </p:blipFill>
        <p:spPr>
          <a:xfrm>
            <a:off x="9605639" y="1"/>
            <a:ext cx="2586361" cy="776776"/>
          </a:xfrm>
          <a:prstGeom prst="rect">
            <a:avLst/>
          </a:prstGeom>
        </p:spPr>
      </p:pic>
      <p:sp>
        <p:nvSpPr>
          <p:cNvPr id="7" name="Title 1">
            <a:extLst>
              <a:ext uri="{FF2B5EF4-FFF2-40B4-BE49-F238E27FC236}">
                <a16:creationId xmlns:a16="http://schemas.microsoft.com/office/drawing/2014/main" id="{70CC2473-4679-018E-EFA0-8462875170E5}"/>
              </a:ext>
            </a:extLst>
          </p:cNvPr>
          <p:cNvSpPr txBox="1">
            <a:spLocks/>
          </p:cNvSpPr>
          <p:nvPr/>
        </p:nvSpPr>
        <p:spPr>
          <a:xfrm>
            <a:off x="6343796" y="1077502"/>
            <a:ext cx="5847351" cy="970450"/>
          </a:xfrm>
          <a:prstGeom prst="rect">
            <a:avLst/>
          </a:prstGeom>
          <a:effectLst>
            <a:outerShdw blurRad="50800" dir="14400000">
              <a:srgbClr val="000000">
                <a:alpha val="60000"/>
              </a:srgbClr>
            </a:outerShdw>
          </a:effectLst>
        </p:spPr>
        <p:txBody>
          <a:bodyPr vert="horz" lIns="91440" tIns="45720" rIns="91440" bIns="45720" rtlCol="0" anchor="t">
            <a:normAutofit fontScale="60000" lnSpcReduction="2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a:t>NSW HSC Legal Studies Syllabus </a:t>
            </a:r>
          </a:p>
          <a:p>
            <a:r>
              <a:rPr lang="en-US" sz="4400"/>
              <a:t>2009</a:t>
            </a:r>
            <a:endParaRPr lang="en-US" sz="2700"/>
          </a:p>
        </p:txBody>
      </p:sp>
      <p:sp>
        <p:nvSpPr>
          <p:cNvPr id="8" name="Content Placeholder 18">
            <a:extLst>
              <a:ext uri="{FF2B5EF4-FFF2-40B4-BE49-F238E27FC236}">
                <a16:creationId xmlns:a16="http://schemas.microsoft.com/office/drawing/2014/main" id="{86C4CF0E-EFAA-7185-3AC7-ED2FC5F27E33}"/>
              </a:ext>
            </a:extLst>
          </p:cNvPr>
          <p:cNvSpPr>
            <a:spLocks noGrp="1"/>
          </p:cNvSpPr>
          <p:nvPr>
            <p:ph sz="half" idx="1"/>
          </p:nvPr>
        </p:nvSpPr>
        <p:spPr>
          <a:xfrm>
            <a:off x="0" y="2792561"/>
            <a:ext cx="5184775" cy="2958052"/>
          </a:xfrm>
        </p:spPr>
        <p:txBody>
          <a:bodyPr>
            <a:noAutofit/>
          </a:bodyPr>
          <a:lstStyle/>
          <a:p>
            <a:pPr marL="0" indent="0">
              <a:buNone/>
            </a:pPr>
            <a:r>
              <a:rPr lang="en-AU" sz="1400" b="1" i="1"/>
              <a:t>Part II of the core: Human Rights</a:t>
            </a:r>
          </a:p>
          <a:p>
            <a:pPr marL="0" indent="0">
              <a:buNone/>
            </a:pPr>
            <a:r>
              <a:rPr lang="en-AU" sz="1400"/>
              <a:t>Themes and Challenges: </a:t>
            </a:r>
          </a:p>
          <a:p>
            <a:pPr marL="285750" indent="-285750">
              <a:buFont typeface="Arial" panose="020B0604020202020204" pitchFamily="34" charset="0"/>
              <a:buChar char="•"/>
            </a:pPr>
            <a:r>
              <a:rPr lang="en-AU" sz="1400"/>
              <a:t>The development of human rights as a reflection of changing values and ethical standards</a:t>
            </a:r>
          </a:p>
          <a:p>
            <a:pPr marL="285750" indent="-285750">
              <a:buFont typeface="Arial" panose="020B0604020202020204" pitchFamily="34" charset="0"/>
              <a:buChar char="•"/>
            </a:pPr>
            <a:r>
              <a:rPr lang="en-AU" sz="1400"/>
              <a:t>The role of law reform in protecting human rights</a:t>
            </a:r>
          </a:p>
          <a:p>
            <a:pPr marL="285750" indent="-285750">
              <a:buFont typeface="Arial" panose="020B0604020202020204" pitchFamily="34" charset="0"/>
              <a:buChar char="•"/>
            </a:pPr>
            <a:r>
              <a:rPr lang="en-AU" sz="1400"/>
              <a:t>The effectiveness of legal and non-legal measures in protecting human rights</a:t>
            </a:r>
          </a:p>
          <a:p>
            <a:pPr marL="0" indent="0">
              <a:buNone/>
            </a:pPr>
            <a:endParaRPr lang="en-AU" sz="1400"/>
          </a:p>
          <a:p>
            <a:pPr marL="0" indent="0">
              <a:buNone/>
            </a:pPr>
            <a:endParaRPr lang="en-AU" sz="1400"/>
          </a:p>
          <a:p>
            <a:pPr marL="0" indent="0">
              <a:buNone/>
            </a:pPr>
            <a:endParaRPr lang="en-AU" sz="1400"/>
          </a:p>
        </p:txBody>
      </p:sp>
      <p:sp>
        <p:nvSpPr>
          <p:cNvPr id="12" name="TextBox 11">
            <a:extLst>
              <a:ext uri="{FF2B5EF4-FFF2-40B4-BE49-F238E27FC236}">
                <a16:creationId xmlns:a16="http://schemas.microsoft.com/office/drawing/2014/main" id="{5E59DD63-E2B5-C4C7-A594-E49F6B5CB686}"/>
              </a:ext>
            </a:extLst>
          </p:cNvPr>
          <p:cNvSpPr txBox="1"/>
          <p:nvPr/>
        </p:nvSpPr>
        <p:spPr>
          <a:xfrm>
            <a:off x="6215051" y="2047952"/>
            <a:ext cx="6205490" cy="338554"/>
          </a:xfrm>
          <a:prstGeom prst="rect">
            <a:avLst/>
          </a:prstGeom>
          <a:noFill/>
        </p:spPr>
        <p:txBody>
          <a:bodyPr wrap="square">
            <a:spAutoFit/>
          </a:bodyPr>
          <a:lstStyle/>
          <a:p>
            <a:pPr marL="0" indent="0">
              <a:buNone/>
            </a:pPr>
            <a:r>
              <a:rPr lang="en-AU" sz="1600"/>
              <a:t>2. Promoting and enforcing human rights</a:t>
            </a:r>
          </a:p>
        </p:txBody>
      </p:sp>
    </p:spTree>
    <p:extLst>
      <p:ext uri="{BB962C8B-B14F-4D97-AF65-F5344CB8AC3E}">
        <p14:creationId xmlns:p14="http://schemas.microsoft.com/office/powerpoint/2010/main" val="1916744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DF64C52-F16B-DD8C-E8E4-25BE753AF8ED}"/>
              </a:ext>
            </a:extLst>
          </p:cNvPr>
          <p:cNvSpPr/>
          <p:nvPr/>
        </p:nvSpPr>
        <p:spPr>
          <a:xfrm>
            <a:off x="5875761" y="2124364"/>
            <a:ext cx="5975928" cy="44156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Rounded Corners 1">
            <a:extLst>
              <a:ext uri="{FF2B5EF4-FFF2-40B4-BE49-F238E27FC236}">
                <a16:creationId xmlns:a16="http://schemas.microsoft.com/office/drawing/2014/main" id="{59D7FA02-599F-A578-C94A-A99EE0869035}"/>
              </a:ext>
            </a:extLst>
          </p:cNvPr>
          <p:cNvSpPr/>
          <p:nvPr/>
        </p:nvSpPr>
        <p:spPr>
          <a:xfrm>
            <a:off x="138023" y="3794001"/>
            <a:ext cx="5210354" cy="2260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9279BC78-8C26-86C8-0980-B52DA4522E82}"/>
              </a:ext>
            </a:extLst>
          </p:cNvPr>
          <p:cNvSpPr>
            <a:spLocks noGrp="1"/>
          </p:cNvSpPr>
          <p:nvPr>
            <p:ph sz="half" idx="1"/>
          </p:nvPr>
        </p:nvSpPr>
        <p:spPr>
          <a:xfrm>
            <a:off x="135131" y="2453107"/>
            <a:ext cx="5185873" cy="3638763"/>
          </a:xfrm>
        </p:spPr>
        <p:txBody>
          <a:bodyPr>
            <a:noAutofit/>
          </a:bodyPr>
          <a:lstStyle/>
          <a:p>
            <a:pPr marL="0" indent="0">
              <a:buNone/>
            </a:pPr>
            <a:r>
              <a:rPr lang="en-AU" sz="1600" b="1"/>
              <a:t>ICCPR</a:t>
            </a:r>
          </a:p>
          <a:p>
            <a:pPr marL="0" indent="0">
              <a:buNone/>
            </a:pPr>
            <a:r>
              <a:rPr lang="en-AU" sz="1600"/>
              <a:t>The legislation upholds Articles 17 and 19, but to what extent does it promote and enforce these rights? Is this an effective legal measure to protect human rights? </a:t>
            </a:r>
          </a:p>
          <a:p>
            <a:pPr marL="0" indent="0">
              <a:buNone/>
            </a:pPr>
            <a:endParaRPr lang="en-AU" sz="1600"/>
          </a:p>
          <a:p>
            <a:pPr marL="0" indent="0">
              <a:buNone/>
            </a:pPr>
            <a:r>
              <a:rPr lang="en-AU" sz="1600" b="1"/>
              <a:t>Article 17 (1) </a:t>
            </a:r>
            <a:r>
              <a:rPr lang="en-AU" sz="1600"/>
              <a:t>No one shall be subjected to arbitrary or unlawful interference with his privacy, family, home or correspondence, nor to unlawful attacks on his honour and reputation. </a:t>
            </a:r>
          </a:p>
          <a:p>
            <a:pPr marL="0" indent="0">
              <a:buNone/>
            </a:pPr>
            <a:r>
              <a:rPr lang="en-AU" sz="1600" b="1"/>
              <a:t>Article 17 (2) </a:t>
            </a:r>
            <a:r>
              <a:rPr lang="en-AU" sz="1600"/>
              <a:t>Everyone has the right to the protection of the law against such interference or attacks.</a:t>
            </a:r>
          </a:p>
          <a:p>
            <a:pPr marL="0" indent="0">
              <a:buNone/>
            </a:pPr>
            <a:endParaRPr lang="en-AU" sz="1600"/>
          </a:p>
          <a:p>
            <a:endParaRPr lang="en-AU" sz="1600"/>
          </a:p>
        </p:txBody>
      </p:sp>
      <p:sp>
        <p:nvSpPr>
          <p:cNvPr id="4" name="Content Placeholder 3">
            <a:extLst>
              <a:ext uri="{FF2B5EF4-FFF2-40B4-BE49-F238E27FC236}">
                <a16:creationId xmlns:a16="http://schemas.microsoft.com/office/drawing/2014/main" id="{2EE8A20B-1E2A-DBA8-E61F-F1362F45E425}"/>
              </a:ext>
            </a:extLst>
          </p:cNvPr>
          <p:cNvSpPr>
            <a:spLocks noGrp="1"/>
          </p:cNvSpPr>
          <p:nvPr>
            <p:ph sz="half" idx="2"/>
          </p:nvPr>
        </p:nvSpPr>
        <p:spPr>
          <a:xfrm>
            <a:off x="6096000" y="2701682"/>
            <a:ext cx="5755689" cy="3638764"/>
          </a:xfrm>
        </p:spPr>
        <p:txBody>
          <a:bodyPr>
            <a:noAutofit/>
          </a:bodyPr>
          <a:lstStyle/>
          <a:p>
            <a:pPr marL="0" indent="0">
              <a:buNone/>
            </a:pPr>
            <a:r>
              <a:rPr lang="en-AU" sz="1500" b="1"/>
              <a:t>Article 19 (1) </a:t>
            </a:r>
            <a:r>
              <a:rPr lang="en-AU" sz="1500"/>
              <a:t>Everyone shall have the right to hold opinions without interference. </a:t>
            </a:r>
          </a:p>
          <a:p>
            <a:pPr marL="0" indent="0">
              <a:buNone/>
            </a:pPr>
            <a:r>
              <a:rPr lang="en-AU" sz="1500" b="1"/>
              <a:t>Article 19 (2) </a:t>
            </a:r>
            <a:r>
              <a:rPr lang="en-AU" sz="1500"/>
              <a:t>Everyone shall have the right to freedom of expression; this right shall include freedom to seek, receive and impart information and ideas of all kinds regardless of frontiers, either orally, inwriting or in print, in the forms of art or through any other media of his choice.</a:t>
            </a:r>
          </a:p>
          <a:p>
            <a:pPr marL="0" indent="0">
              <a:buNone/>
            </a:pPr>
            <a:r>
              <a:rPr lang="en-AU" sz="1500" b="1"/>
              <a:t>Article 19 (3)</a:t>
            </a:r>
            <a:r>
              <a:rPr lang="en-AU" sz="1500"/>
              <a:t> The exercise of the rights provided for in paragraph 2 of this article carries with it special duties and responsibilities. It may therefore be subject to certain restrictions, but these shall only be such as are provided by law and are necessary:</a:t>
            </a:r>
          </a:p>
          <a:p>
            <a:pPr>
              <a:buAutoNum type="alphaLcParenBoth"/>
            </a:pPr>
            <a:r>
              <a:rPr lang="en-AU" sz="1500"/>
              <a:t>For respect of the rights or reputations of others; </a:t>
            </a:r>
          </a:p>
          <a:p>
            <a:pPr>
              <a:buAutoNum type="alphaLcParenBoth"/>
            </a:pPr>
            <a:r>
              <a:rPr lang="en-AU" sz="1500"/>
              <a:t>For the protection of national security or of public order (</a:t>
            </a:r>
            <a:r>
              <a:rPr lang="en-AU" sz="1500" err="1"/>
              <a:t>ordre</a:t>
            </a:r>
            <a:r>
              <a:rPr lang="en-AU" sz="1500"/>
              <a:t> public), or of public health or morals. </a:t>
            </a:r>
          </a:p>
          <a:p>
            <a:endParaRPr lang="en-AU" sz="1500"/>
          </a:p>
        </p:txBody>
      </p:sp>
      <p:sp>
        <p:nvSpPr>
          <p:cNvPr id="5" name="Title 1">
            <a:extLst>
              <a:ext uri="{FF2B5EF4-FFF2-40B4-BE49-F238E27FC236}">
                <a16:creationId xmlns:a16="http://schemas.microsoft.com/office/drawing/2014/main" id="{F0DF9106-BC5A-BE82-4BA2-C3D4A753D0F6}"/>
              </a:ext>
            </a:extLst>
          </p:cNvPr>
          <p:cNvSpPr>
            <a:spLocks noGrp="1"/>
          </p:cNvSpPr>
          <p:nvPr>
            <p:ph type="title"/>
          </p:nvPr>
        </p:nvSpPr>
        <p:spPr>
          <a:xfrm>
            <a:off x="63455" y="26987"/>
            <a:ext cx="6363979" cy="969962"/>
          </a:xfrm>
        </p:spPr>
        <p:txBody>
          <a:bodyPr vert="horz" lIns="91440" tIns="45720" rIns="91440" bIns="45720" rtlCol="0" anchor="t">
            <a:noAutofit/>
          </a:bodyPr>
          <a:lstStyle/>
          <a:p>
            <a:r>
              <a:rPr lang="en-US" sz="3600"/>
              <a:t>Making use of a defamation resource in the NSW Syllabus </a:t>
            </a:r>
          </a:p>
        </p:txBody>
      </p:sp>
      <p:pic>
        <p:nvPicPr>
          <p:cNvPr id="6" name="Picture 5">
            <a:extLst>
              <a:ext uri="{FF2B5EF4-FFF2-40B4-BE49-F238E27FC236}">
                <a16:creationId xmlns:a16="http://schemas.microsoft.com/office/drawing/2014/main" id="{73704CB1-9DD7-0CA8-7CBC-B2B3BD27AA77}"/>
              </a:ext>
            </a:extLst>
          </p:cNvPr>
          <p:cNvPicPr>
            <a:picLocks noChangeAspect="1"/>
          </p:cNvPicPr>
          <p:nvPr/>
        </p:nvPicPr>
        <p:blipFill>
          <a:blip r:embed="rId2"/>
          <a:stretch>
            <a:fillRect/>
          </a:stretch>
        </p:blipFill>
        <p:spPr>
          <a:xfrm>
            <a:off x="9623394" y="0"/>
            <a:ext cx="2568606" cy="765865"/>
          </a:xfrm>
          <a:prstGeom prst="rect">
            <a:avLst/>
          </a:prstGeom>
        </p:spPr>
      </p:pic>
      <p:sp>
        <p:nvSpPr>
          <p:cNvPr id="8" name="Title 1">
            <a:extLst>
              <a:ext uri="{FF2B5EF4-FFF2-40B4-BE49-F238E27FC236}">
                <a16:creationId xmlns:a16="http://schemas.microsoft.com/office/drawing/2014/main" id="{98845831-1F3E-1210-F941-5516876C056C}"/>
              </a:ext>
            </a:extLst>
          </p:cNvPr>
          <p:cNvSpPr txBox="1">
            <a:spLocks/>
          </p:cNvSpPr>
          <p:nvPr/>
        </p:nvSpPr>
        <p:spPr>
          <a:xfrm>
            <a:off x="6973524" y="1075432"/>
            <a:ext cx="5847351" cy="970450"/>
          </a:xfrm>
          <a:prstGeom prst="rect">
            <a:avLst/>
          </a:prstGeom>
          <a:effectLst>
            <a:outerShdw blurRad="50800" dir="14400000">
              <a:srgbClr val="000000">
                <a:alpha val="60000"/>
              </a:srgbClr>
            </a:outerShdw>
          </a:effectLst>
        </p:spPr>
        <p:txBody>
          <a:bodyPr vert="horz" lIns="91440" tIns="45720" rIns="91440" bIns="45720" rtlCol="0" anchor="t">
            <a:normAutofit fontScale="60000" lnSpcReduction="2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a:t>NSW HSC Legal Studies Syllabus </a:t>
            </a:r>
          </a:p>
          <a:p>
            <a:r>
              <a:rPr lang="en-US" sz="4400"/>
              <a:t>2009</a:t>
            </a:r>
            <a:endParaRPr lang="en-US" sz="2700"/>
          </a:p>
        </p:txBody>
      </p:sp>
    </p:spTree>
    <p:extLst>
      <p:ext uri="{BB962C8B-B14F-4D97-AF65-F5344CB8AC3E}">
        <p14:creationId xmlns:p14="http://schemas.microsoft.com/office/powerpoint/2010/main" val="2294574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BA45-EBAA-48CC-AD17-E6EF7B26577A}"/>
              </a:ext>
            </a:extLst>
          </p:cNvPr>
          <p:cNvSpPr>
            <a:spLocks noGrp="1"/>
          </p:cNvSpPr>
          <p:nvPr>
            <p:ph type="title"/>
          </p:nvPr>
        </p:nvSpPr>
        <p:spPr>
          <a:xfrm>
            <a:off x="178860" y="765865"/>
            <a:ext cx="10571998" cy="970450"/>
          </a:xfrm>
        </p:spPr>
        <p:txBody>
          <a:bodyPr/>
          <a:lstStyle/>
          <a:p>
            <a:r>
              <a:rPr lang="en-AU" sz="3200"/>
              <a:t>Application of the ROL to Uniform Defamation Legislation</a:t>
            </a:r>
            <a:br>
              <a:rPr lang="en-AU" sz="3200"/>
            </a:br>
            <a:r>
              <a:rPr lang="en-AU" sz="3200"/>
              <a:t>Complications arising from social media</a:t>
            </a:r>
          </a:p>
        </p:txBody>
      </p:sp>
      <p:sp>
        <p:nvSpPr>
          <p:cNvPr id="10" name="Text Placeholder 9">
            <a:extLst>
              <a:ext uri="{FF2B5EF4-FFF2-40B4-BE49-F238E27FC236}">
                <a16:creationId xmlns:a16="http://schemas.microsoft.com/office/drawing/2014/main" id="{B03FD609-090C-6389-DDA5-BEDFECF521CC}"/>
              </a:ext>
            </a:extLst>
          </p:cNvPr>
          <p:cNvSpPr>
            <a:spLocks noGrp="1"/>
          </p:cNvSpPr>
          <p:nvPr>
            <p:ph type="body" idx="1"/>
          </p:nvPr>
        </p:nvSpPr>
        <p:spPr>
          <a:xfrm>
            <a:off x="0" y="2158058"/>
            <a:ext cx="5189857" cy="576262"/>
          </a:xfrm>
        </p:spPr>
        <p:txBody>
          <a:bodyPr/>
          <a:lstStyle/>
          <a:p>
            <a:r>
              <a:rPr lang="en-AU"/>
              <a:t>Social Media Use 2005</a:t>
            </a:r>
          </a:p>
        </p:txBody>
      </p:sp>
      <p:sp>
        <p:nvSpPr>
          <p:cNvPr id="3" name="Content Placeholder 2">
            <a:extLst>
              <a:ext uri="{FF2B5EF4-FFF2-40B4-BE49-F238E27FC236}">
                <a16:creationId xmlns:a16="http://schemas.microsoft.com/office/drawing/2014/main" id="{EB30A851-4FE5-49D3-8DE1-3DF1ABB4A502}"/>
              </a:ext>
            </a:extLst>
          </p:cNvPr>
          <p:cNvSpPr>
            <a:spLocks noGrp="1"/>
          </p:cNvSpPr>
          <p:nvPr>
            <p:ph sz="half" idx="2"/>
          </p:nvPr>
        </p:nvSpPr>
        <p:spPr/>
        <p:txBody>
          <a:bodyPr/>
          <a:lstStyle/>
          <a:p>
            <a:endParaRPr lang="en-AU"/>
          </a:p>
          <a:p>
            <a:endParaRPr lang="en-AU"/>
          </a:p>
          <a:p>
            <a:endParaRPr lang="en-AU"/>
          </a:p>
        </p:txBody>
      </p:sp>
      <p:sp>
        <p:nvSpPr>
          <p:cNvPr id="11" name="Text Placeholder 10">
            <a:extLst>
              <a:ext uri="{FF2B5EF4-FFF2-40B4-BE49-F238E27FC236}">
                <a16:creationId xmlns:a16="http://schemas.microsoft.com/office/drawing/2014/main" id="{C90A7D1B-AC15-994E-2228-ACC1E52BB92A}"/>
              </a:ext>
            </a:extLst>
          </p:cNvPr>
          <p:cNvSpPr>
            <a:spLocks noGrp="1"/>
          </p:cNvSpPr>
          <p:nvPr>
            <p:ph type="body" sz="quarter" idx="3"/>
          </p:nvPr>
        </p:nvSpPr>
        <p:spPr>
          <a:xfrm>
            <a:off x="6483187" y="2158058"/>
            <a:ext cx="5194583" cy="576262"/>
          </a:xfrm>
        </p:spPr>
        <p:txBody>
          <a:bodyPr/>
          <a:lstStyle/>
          <a:p>
            <a:r>
              <a:rPr lang="en-AU"/>
              <a:t>Social Media Use 2022</a:t>
            </a:r>
          </a:p>
        </p:txBody>
      </p:sp>
      <p:graphicFrame>
        <p:nvGraphicFramePr>
          <p:cNvPr id="15" name="Content Placeholder 14">
            <a:extLst>
              <a:ext uri="{FF2B5EF4-FFF2-40B4-BE49-F238E27FC236}">
                <a16:creationId xmlns:a16="http://schemas.microsoft.com/office/drawing/2014/main" id="{B277CC85-68E8-69D1-4C1A-C8403195A3F1}"/>
              </a:ext>
            </a:extLst>
          </p:cNvPr>
          <p:cNvGraphicFramePr>
            <a:graphicFrameLocks noGrp="1"/>
          </p:cNvGraphicFramePr>
          <p:nvPr>
            <p:ph sz="quarter" idx="4"/>
            <p:extLst>
              <p:ext uri="{D42A27DB-BD31-4B8C-83A1-F6EECF244321}">
                <p14:modId xmlns:p14="http://schemas.microsoft.com/office/powerpoint/2010/main" val="272131047"/>
              </p:ext>
            </p:extLst>
          </p:nvPr>
        </p:nvGraphicFramePr>
        <p:xfrm>
          <a:off x="7099637" y="2733052"/>
          <a:ext cx="3674938" cy="2844565"/>
        </p:xfrm>
        <a:graphic>
          <a:graphicData uri="http://schemas.openxmlformats.org/drawingml/2006/table">
            <a:tbl>
              <a:tblPr firstRow="1" firstCol="1" bandRow="1">
                <a:tableStyleId>{5C22544A-7EE6-4342-B048-85BDC9FD1C3A}</a:tableStyleId>
              </a:tblPr>
              <a:tblGrid>
                <a:gridCol w="1845663">
                  <a:extLst>
                    <a:ext uri="{9D8B030D-6E8A-4147-A177-3AD203B41FA5}">
                      <a16:colId xmlns:a16="http://schemas.microsoft.com/office/drawing/2014/main" val="4146465186"/>
                    </a:ext>
                  </a:extLst>
                </a:gridCol>
                <a:gridCol w="1829275">
                  <a:extLst>
                    <a:ext uri="{9D8B030D-6E8A-4147-A177-3AD203B41FA5}">
                      <a16:colId xmlns:a16="http://schemas.microsoft.com/office/drawing/2014/main" val="855551154"/>
                    </a:ext>
                  </a:extLst>
                </a:gridCol>
              </a:tblGrid>
              <a:tr h="984589">
                <a:tc>
                  <a:txBody>
                    <a:bodyPr/>
                    <a:lstStyle/>
                    <a:p>
                      <a:pPr algn="ctr">
                        <a:lnSpc>
                          <a:spcPct val="107000"/>
                        </a:lnSpc>
                        <a:spcAft>
                          <a:spcPts val="800"/>
                        </a:spcAft>
                      </a:pPr>
                      <a:r>
                        <a:rPr lang="en-AU" sz="1400">
                          <a:effectLst/>
                          <a:latin typeface="Arial" panose="020B0604020202020204" pitchFamily="34" charset="0"/>
                          <a:cs typeface="Arial" panose="020B0604020202020204" pitchFamily="34" charset="0"/>
                        </a:rPr>
                        <a:t> Social Media Platform</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AU" sz="1400">
                          <a:effectLst/>
                          <a:latin typeface="Arial" panose="020B0604020202020204" pitchFamily="34" charset="0"/>
                          <a:cs typeface="Arial" panose="020B0604020202020204" pitchFamily="34" charset="0"/>
                        </a:rPr>
                        <a:t>Estimated number of Australian users per month (millions)</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30112751"/>
                  </a:ext>
                </a:extLst>
              </a:tr>
              <a:tr h="232497">
                <a:tc>
                  <a:txBody>
                    <a:bodyPr/>
                    <a:lstStyle/>
                    <a:p>
                      <a:pPr>
                        <a:lnSpc>
                          <a:spcPct val="107000"/>
                        </a:lnSpc>
                        <a:spcAft>
                          <a:spcPts val="800"/>
                        </a:spcAft>
                      </a:pPr>
                      <a:r>
                        <a:rPr lang="en-AU" sz="1400">
                          <a:effectLst/>
                          <a:latin typeface="Arial" panose="020B0604020202020204" pitchFamily="34" charset="0"/>
                          <a:cs typeface="Arial" panose="020B0604020202020204" pitchFamily="34" charset="0"/>
                        </a:rPr>
                        <a:t>Facebook</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AU" sz="1400" b="1">
                          <a:effectLst/>
                          <a:latin typeface="Arial" panose="020B0604020202020204" pitchFamily="34" charset="0"/>
                          <a:cs typeface="Arial" panose="020B0604020202020204" pitchFamily="34" charset="0"/>
                        </a:rPr>
                        <a:t>18</a:t>
                      </a:r>
                      <a:endParaRPr lang="en-AU"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45443115"/>
                  </a:ext>
                </a:extLst>
              </a:tr>
              <a:tr h="232497">
                <a:tc>
                  <a:txBody>
                    <a:bodyPr/>
                    <a:lstStyle/>
                    <a:p>
                      <a:pPr>
                        <a:lnSpc>
                          <a:spcPct val="107000"/>
                        </a:lnSpc>
                        <a:spcAft>
                          <a:spcPts val="800"/>
                        </a:spcAft>
                      </a:pPr>
                      <a:r>
                        <a:rPr lang="en-AU" sz="1400">
                          <a:effectLst/>
                          <a:latin typeface="Arial" panose="020B0604020202020204" pitchFamily="34" charset="0"/>
                          <a:cs typeface="Arial" panose="020B0604020202020204" pitchFamily="34" charset="0"/>
                        </a:rPr>
                        <a:t>YouTube</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AU" sz="1400" b="1">
                          <a:effectLst/>
                          <a:latin typeface="Arial" panose="020B0604020202020204" pitchFamily="34" charset="0"/>
                          <a:cs typeface="Arial" panose="020B0604020202020204" pitchFamily="34" charset="0"/>
                        </a:rPr>
                        <a:t>17.5</a:t>
                      </a:r>
                      <a:endParaRPr lang="en-AU"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23582595"/>
                  </a:ext>
                </a:extLst>
              </a:tr>
              <a:tr h="232497">
                <a:tc>
                  <a:txBody>
                    <a:bodyPr/>
                    <a:lstStyle/>
                    <a:p>
                      <a:pPr>
                        <a:lnSpc>
                          <a:spcPct val="107000"/>
                        </a:lnSpc>
                        <a:spcAft>
                          <a:spcPts val="800"/>
                        </a:spcAft>
                      </a:pPr>
                      <a:r>
                        <a:rPr lang="en-AU" sz="1400">
                          <a:effectLst/>
                          <a:latin typeface="Arial" panose="020B0604020202020204" pitchFamily="34" charset="0"/>
                          <a:cs typeface="Arial" panose="020B0604020202020204" pitchFamily="34" charset="0"/>
                        </a:rPr>
                        <a:t>WhatsApp</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AU" sz="1400" b="1">
                          <a:effectLst/>
                          <a:latin typeface="Arial" panose="020B0604020202020204" pitchFamily="34" charset="0"/>
                          <a:cs typeface="Arial" panose="020B0604020202020204" pitchFamily="34" charset="0"/>
                        </a:rPr>
                        <a:t>12</a:t>
                      </a:r>
                      <a:endParaRPr lang="en-AU"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93747319"/>
                  </a:ext>
                </a:extLst>
              </a:tr>
              <a:tr h="232497">
                <a:tc>
                  <a:txBody>
                    <a:bodyPr/>
                    <a:lstStyle/>
                    <a:p>
                      <a:pPr>
                        <a:lnSpc>
                          <a:spcPct val="107000"/>
                        </a:lnSpc>
                        <a:spcAft>
                          <a:spcPts val="800"/>
                        </a:spcAft>
                      </a:pPr>
                      <a:r>
                        <a:rPr lang="en-AU" sz="1400">
                          <a:effectLst/>
                          <a:latin typeface="Arial" panose="020B0604020202020204" pitchFamily="34" charset="0"/>
                          <a:cs typeface="Arial" panose="020B0604020202020204" pitchFamily="34" charset="0"/>
                        </a:rPr>
                        <a:t>Instagram</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AU" sz="1400" b="1">
                          <a:effectLst/>
                          <a:latin typeface="Arial" panose="020B0604020202020204" pitchFamily="34" charset="0"/>
                          <a:cs typeface="Arial" panose="020B0604020202020204" pitchFamily="34" charset="0"/>
                        </a:rPr>
                        <a:t>10</a:t>
                      </a:r>
                      <a:endParaRPr lang="en-AU"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5686853"/>
                  </a:ext>
                </a:extLst>
              </a:tr>
              <a:tr h="232497">
                <a:tc>
                  <a:txBody>
                    <a:bodyPr/>
                    <a:lstStyle/>
                    <a:p>
                      <a:pPr>
                        <a:lnSpc>
                          <a:spcPct val="107000"/>
                        </a:lnSpc>
                        <a:spcAft>
                          <a:spcPts val="800"/>
                        </a:spcAft>
                      </a:pPr>
                      <a:r>
                        <a:rPr lang="en-AU" sz="1400">
                          <a:effectLst/>
                          <a:latin typeface="Arial" panose="020B0604020202020204" pitchFamily="34" charset="0"/>
                          <a:cs typeface="Arial" panose="020B0604020202020204" pitchFamily="34" charset="0"/>
                        </a:rPr>
                        <a:t>LinkedIn</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AU" sz="1400" b="1">
                          <a:effectLst/>
                          <a:latin typeface="Arial" panose="020B0604020202020204" pitchFamily="34" charset="0"/>
                          <a:cs typeface="Arial" panose="020B0604020202020204" pitchFamily="34" charset="0"/>
                        </a:rPr>
                        <a:t>6.5</a:t>
                      </a:r>
                      <a:endParaRPr lang="en-AU"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88971825"/>
                  </a:ext>
                </a:extLst>
              </a:tr>
              <a:tr h="232497">
                <a:tc>
                  <a:txBody>
                    <a:bodyPr/>
                    <a:lstStyle/>
                    <a:p>
                      <a:pPr>
                        <a:lnSpc>
                          <a:spcPct val="107000"/>
                        </a:lnSpc>
                        <a:spcAft>
                          <a:spcPts val="800"/>
                        </a:spcAft>
                      </a:pPr>
                      <a:r>
                        <a:rPr lang="en-AU" sz="1400">
                          <a:effectLst/>
                          <a:latin typeface="Arial" panose="020B0604020202020204" pitchFamily="34" charset="0"/>
                          <a:cs typeface="Arial" panose="020B0604020202020204" pitchFamily="34" charset="0"/>
                        </a:rPr>
                        <a:t>Snapchat</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AU" sz="1400" b="1">
                          <a:effectLst/>
                          <a:latin typeface="Arial" panose="020B0604020202020204" pitchFamily="34" charset="0"/>
                          <a:cs typeface="Arial" panose="020B0604020202020204" pitchFamily="34" charset="0"/>
                        </a:rPr>
                        <a:t>6.4</a:t>
                      </a:r>
                      <a:endParaRPr lang="en-AU"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447510794"/>
                  </a:ext>
                </a:extLst>
              </a:tr>
              <a:tr h="232497">
                <a:tc>
                  <a:txBody>
                    <a:bodyPr/>
                    <a:lstStyle/>
                    <a:p>
                      <a:pPr>
                        <a:lnSpc>
                          <a:spcPct val="107000"/>
                        </a:lnSpc>
                        <a:spcAft>
                          <a:spcPts val="800"/>
                        </a:spcAft>
                      </a:pPr>
                      <a:r>
                        <a:rPr lang="en-AU" sz="1400">
                          <a:effectLst/>
                          <a:latin typeface="Arial" panose="020B0604020202020204" pitchFamily="34" charset="0"/>
                          <a:cs typeface="Arial" panose="020B0604020202020204" pitchFamily="34" charset="0"/>
                        </a:rPr>
                        <a:t>Twitter</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AU" sz="1400" b="1">
                          <a:effectLst/>
                          <a:latin typeface="Arial" panose="020B0604020202020204" pitchFamily="34" charset="0"/>
                          <a:cs typeface="Arial" panose="020B0604020202020204" pitchFamily="34" charset="0"/>
                        </a:rPr>
                        <a:t>5.8</a:t>
                      </a:r>
                      <a:endParaRPr lang="en-AU"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11605401"/>
                  </a:ext>
                </a:extLst>
              </a:tr>
              <a:tr h="232497">
                <a:tc>
                  <a:txBody>
                    <a:bodyPr/>
                    <a:lstStyle/>
                    <a:p>
                      <a:pPr>
                        <a:lnSpc>
                          <a:spcPct val="107000"/>
                        </a:lnSpc>
                        <a:spcAft>
                          <a:spcPts val="800"/>
                        </a:spcAft>
                      </a:pPr>
                      <a:r>
                        <a:rPr lang="en-AU" sz="1400">
                          <a:effectLst/>
                          <a:latin typeface="Arial" panose="020B0604020202020204" pitchFamily="34" charset="0"/>
                          <a:cs typeface="Arial" panose="020B0604020202020204" pitchFamily="34" charset="0"/>
                        </a:rPr>
                        <a:t>Tiktok</a:t>
                      </a:r>
                      <a:endParaRPr lang="en-AU"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AU" sz="1400" b="1">
                          <a:effectLst/>
                          <a:latin typeface="Arial" panose="020B0604020202020204" pitchFamily="34" charset="0"/>
                          <a:cs typeface="Arial" panose="020B0604020202020204" pitchFamily="34" charset="0"/>
                        </a:rPr>
                        <a:t>1.1</a:t>
                      </a:r>
                      <a:endParaRPr lang="en-AU" sz="1400" b="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25146629"/>
                  </a:ext>
                </a:extLst>
              </a:tr>
            </a:tbl>
          </a:graphicData>
        </a:graphic>
      </p:graphicFrame>
      <p:pic>
        <p:nvPicPr>
          <p:cNvPr id="4" name="Picture 3">
            <a:extLst>
              <a:ext uri="{FF2B5EF4-FFF2-40B4-BE49-F238E27FC236}">
                <a16:creationId xmlns:a16="http://schemas.microsoft.com/office/drawing/2014/main" id="{0BFCF93F-874D-4697-BE67-A042AA7E4675}"/>
              </a:ext>
            </a:extLst>
          </p:cNvPr>
          <p:cNvPicPr>
            <a:picLocks noChangeAspect="1"/>
          </p:cNvPicPr>
          <p:nvPr/>
        </p:nvPicPr>
        <p:blipFill>
          <a:blip r:embed="rId2"/>
          <a:stretch>
            <a:fillRect/>
          </a:stretch>
        </p:blipFill>
        <p:spPr>
          <a:xfrm>
            <a:off x="9623394" y="0"/>
            <a:ext cx="2568606" cy="765865"/>
          </a:xfrm>
          <a:prstGeom prst="rect">
            <a:avLst/>
          </a:prstGeom>
        </p:spPr>
      </p:pic>
      <p:sp>
        <p:nvSpPr>
          <p:cNvPr id="6" name="TextBox 5">
            <a:extLst>
              <a:ext uri="{FF2B5EF4-FFF2-40B4-BE49-F238E27FC236}">
                <a16:creationId xmlns:a16="http://schemas.microsoft.com/office/drawing/2014/main" id="{2CD6AA98-BD50-C0B7-61CB-4FB4C56BF364}"/>
              </a:ext>
            </a:extLst>
          </p:cNvPr>
          <p:cNvSpPr txBox="1"/>
          <p:nvPr/>
        </p:nvSpPr>
        <p:spPr>
          <a:xfrm>
            <a:off x="6722035" y="5604495"/>
            <a:ext cx="4430141" cy="276999"/>
          </a:xfrm>
          <a:prstGeom prst="rect">
            <a:avLst/>
          </a:prstGeom>
          <a:noFill/>
        </p:spPr>
        <p:txBody>
          <a:bodyPr wrap="square" rtlCol="0">
            <a:spAutoFit/>
          </a:bodyPr>
          <a:lstStyle/>
          <a:p>
            <a:pPr algn="ctr"/>
            <a:r>
              <a:rPr lang="en-AU" sz="1200" i="1">
                <a:effectLst/>
                <a:latin typeface="Arial" panose="020B0604020202020204" pitchFamily="34" charset="0"/>
                <a:ea typeface="Calibri" panose="020F0502020204030204" pitchFamily="34" charset="0"/>
                <a:cs typeface="Times New Roman" panose="02020603050405020304" pitchFamily="18" charset="0"/>
              </a:rPr>
              <a:t>Source: Social Media News, April 2022</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ontent Placeholder 11">
            <a:extLst>
              <a:ext uri="{FF2B5EF4-FFF2-40B4-BE49-F238E27FC236}">
                <a16:creationId xmlns:a16="http://schemas.microsoft.com/office/drawing/2014/main" id="{FCD1C4E9-0F4D-6DEE-7B23-F3F82D62C749}"/>
              </a:ext>
            </a:extLst>
          </p:cNvPr>
          <p:cNvSpPr txBox="1">
            <a:spLocks/>
          </p:cNvSpPr>
          <p:nvPr/>
        </p:nvSpPr>
        <p:spPr>
          <a:xfrm>
            <a:off x="6339815" y="3089969"/>
            <a:ext cx="5194583" cy="3109913"/>
          </a:xfrm>
          <a:prstGeom prst="rect">
            <a:avLst/>
          </a:prstGeom>
          <a:effectLst>
            <a:outerShdw blurRad="50800" dir="14400000">
              <a:srgbClr val="000000">
                <a:alpha val="40000"/>
              </a:srgbClr>
            </a:outerShdw>
          </a:effectLst>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endParaRPr lang="en-AU"/>
          </a:p>
        </p:txBody>
      </p:sp>
      <p:graphicFrame>
        <p:nvGraphicFramePr>
          <p:cNvPr id="16" name="Table 15">
            <a:extLst>
              <a:ext uri="{FF2B5EF4-FFF2-40B4-BE49-F238E27FC236}">
                <a16:creationId xmlns:a16="http://schemas.microsoft.com/office/drawing/2014/main" id="{7E9238F5-8E64-6BAF-F497-E1B8C7EFDFEA}"/>
              </a:ext>
            </a:extLst>
          </p:cNvPr>
          <p:cNvGraphicFramePr>
            <a:graphicFrameLocks noGrp="1"/>
          </p:cNvGraphicFramePr>
          <p:nvPr>
            <p:extLst>
              <p:ext uri="{D42A27DB-BD31-4B8C-83A1-F6EECF244321}">
                <p14:modId xmlns:p14="http://schemas.microsoft.com/office/powerpoint/2010/main" val="3404995513"/>
              </p:ext>
            </p:extLst>
          </p:nvPr>
        </p:nvGraphicFramePr>
        <p:xfrm>
          <a:off x="881280" y="2752673"/>
          <a:ext cx="3577872" cy="2861377"/>
        </p:xfrm>
        <a:graphic>
          <a:graphicData uri="http://schemas.openxmlformats.org/drawingml/2006/table">
            <a:tbl>
              <a:tblPr firstRow="1" firstCol="1" bandRow="1">
                <a:tableStyleId>{5C22544A-7EE6-4342-B048-85BDC9FD1C3A}</a:tableStyleId>
              </a:tblPr>
              <a:tblGrid>
                <a:gridCol w="1948955">
                  <a:extLst>
                    <a:ext uri="{9D8B030D-6E8A-4147-A177-3AD203B41FA5}">
                      <a16:colId xmlns:a16="http://schemas.microsoft.com/office/drawing/2014/main" val="3857026921"/>
                    </a:ext>
                  </a:extLst>
                </a:gridCol>
                <a:gridCol w="1628917">
                  <a:extLst>
                    <a:ext uri="{9D8B030D-6E8A-4147-A177-3AD203B41FA5}">
                      <a16:colId xmlns:a16="http://schemas.microsoft.com/office/drawing/2014/main" val="243745112"/>
                    </a:ext>
                  </a:extLst>
                </a:gridCol>
              </a:tblGrid>
              <a:tr h="0">
                <a:tc>
                  <a:txBody>
                    <a:bodyPr/>
                    <a:lstStyle/>
                    <a:p>
                      <a:pPr algn="ctr">
                        <a:lnSpc>
                          <a:spcPct val="107000"/>
                        </a:lnSpc>
                        <a:spcAft>
                          <a:spcPts val="800"/>
                        </a:spcAft>
                      </a:pPr>
                      <a:r>
                        <a:rPr lang="en-AU" sz="1400" b="1">
                          <a:solidFill>
                            <a:schemeClr val="tx1"/>
                          </a:solidFill>
                          <a:effectLst/>
                        </a:rPr>
                        <a:t>Social Media Platform</a:t>
                      </a:r>
                      <a:endParaRPr lang="en-A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AU" sz="1400" b="1">
                          <a:solidFill>
                            <a:schemeClr val="tx1"/>
                          </a:solidFill>
                          <a:effectLst/>
                        </a:rPr>
                        <a:t>Estimated number of users (2005)</a:t>
                      </a:r>
                      <a:endParaRPr lang="en-A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3206513"/>
                  </a:ext>
                </a:extLst>
              </a:tr>
              <a:tr h="0">
                <a:tc>
                  <a:txBody>
                    <a:bodyPr/>
                    <a:lstStyle/>
                    <a:p>
                      <a:pPr>
                        <a:lnSpc>
                          <a:spcPct val="107000"/>
                        </a:lnSpc>
                        <a:spcAft>
                          <a:spcPts val="800"/>
                        </a:spcAft>
                      </a:pPr>
                      <a:r>
                        <a:rPr lang="en-AU" sz="1400">
                          <a:effectLst/>
                        </a:rPr>
                        <a:t>Facebook</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AU" sz="1400" b="1">
                          <a:effectLst/>
                        </a:rPr>
                        <a:t>1 m globally</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6671599"/>
                  </a:ext>
                </a:extLst>
              </a:tr>
              <a:tr h="0">
                <a:tc>
                  <a:txBody>
                    <a:bodyPr/>
                    <a:lstStyle/>
                    <a:p>
                      <a:pPr>
                        <a:lnSpc>
                          <a:spcPct val="107000"/>
                        </a:lnSpc>
                        <a:spcAft>
                          <a:spcPts val="800"/>
                        </a:spcAft>
                      </a:pPr>
                      <a:r>
                        <a:rPr lang="en-AU" sz="1400">
                          <a:effectLst/>
                        </a:rPr>
                        <a:t>YouTube</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AU" sz="1400" b="1">
                          <a:effectLst/>
                        </a:rPr>
                        <a:t>Launched Dec 2005</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3340575"/>
                  </a:ext>
                </a:extLst>
              </a:tr>
              <a:tr h="0">
                <a:tc>
                  <a:txBody>
                    <a:bodyPr/>
                    <a:lstStyle/>
                    <a:p>
                      <a:pPr>
                        <a:lnSpc>
                          <a:spcPct val="107000"/>
                        </a:lnSpc>
                        <a:spcAft>
                          <a:spcPts val="800"/>
                        </a:spcAft>
                      </a:pPr>
                      <a:r>
                        <a:rPr lang="en-AU" sz="1400">
                          <a:effectLst/>
                        </a:rPr>
                        <a:t>WhatsApp</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AU" sz="1400" b="1">
                          <a:effectLst/>
                        </a:rPr>
                        <a:t>Founded 2009</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299688"/>
                  </a:ext>
                </a:extLst>
              </a:tr>
              <a:tr h="0">
                <a:tc>
                  <a:txBody>
                    <a:bodyPr/>
                    <a:lstStyle/>
                    <a:p>
                      <a:pPr>
                        <a:lnSpc>
                          <a:spcPct val="107000"/>
                        </a:lnSpc>
                        <a:spcAft>
                          <a:spcPts val="800"/>
                        </a:spcAft>
                      </a:pPr>
                      <a:r>
                        <a:rPr lang="en-AU" sz="1400">
                          <a:effectLst/>
                        </a:rPr>
                        <a:t>Instagram</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AU" sz="1400" b="1">
                          <a:effectLst/>
                        </a:rPr>
                        <a:t>Founded 2010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2031810"/>
                  </a:ext>
                </a:extLst>
              </a:tr>
              <a:tr h="0">
                <a:tc>
                  <a:txBody>
                    <a:bodyPr/>
                    <a:lstStyle/>
                    <a:p>
                      <a:pPr>
                        <a:lnSpc>
                          <a:spcPct val="107000"/>
                        </a:lnSpc>
                        <a:spcAft>
                          <a:spcPts val="800"/>
                        </a:spcAft>
                      </a:pPr>
                      <a:r>
                        <a:rPr lang="en-AU" sz="1400">
                          <a:effectLst/>
                        </a:rPr>
                        <a:t>LinkedIn</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AU" sz="1400" b="1">
                          <a:effectLst/>
                        </a:rPr>
                        <a:t>Australian launch 2010</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1015304"/>
                  </a:ext>
                </a:extLst>
              </a:tr>
              <a:tr h="0">
                <a:tc>
                  <a:txBody>
                    <a:bodyPr/>
                    <a:lstStyle/>
                    <a:p>
                      <a:pPr>
                        <a:lnSpc>
                          <a:spcPct val="107000"/>
                        </a:lnSpc>
                        <a:spcAft>
                          <a:spcPts val="800"/>
                        </a:spcAft>
                      </a:pPr>
                      <a:r>
                        <a:rPr lang="en-AU" sz="1400">
                          <a:effectLst/>
                        </a:rPr>
                        <a:t>Snapchat</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AU" sz="1400" b="1">
                          <a:effectLst/>
                        </a:rPr>
                        <a:t>Founded 2011</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5437896"/>
                  </a:ext>
                </a:extLst>
              </a:tr>
              <a:tr h="0">
                <a:tc>
                  <a:txBody>
                    <a:bodyPr/>
                    <a:lstStyle/>
                    <a:p>
                      <a:pPr>
                        <a:lnSpc>
                          <a:spcPct val="107000"/>
                        </a:lnSpc>
                        <a:spcAft>
                          <a:spcPts val="800"/>
                        </a:spcAft>
                      </a:pPr>
                      <a:r>
                        <a:rPr lang="en-AU" sz="1400">
                          <a:effectLst/>
                        </a:rPr>
                        <a:t>Twitter</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AU" sz="1400" b="1">
                          <a:effectLst/>
                        </a:rPr>
                        <a:t>Founded 2006</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1526328"/>
                  </a:ext>
                </a:extLst>
              </a:tr>
              <a:tr h="0">
                <a:tc>
                  <a:txBody>
                    <a:bodyPr/>
                    <a:lstStyle/>
                    <a:p>
                      <a:pPr>
                        <a:lnSpc>
                          <a:spcPct val="107000"/>
                        </a:lnSpc>
                        <a:spcAft>
                          <a:spcPts val="800"/>
                        </a:spcAft>
                      </a:pPr>
                      <a:r>
                        <a:rPr lang="en-AU" sz="1400" err="1">
                          <a:effectLst/>
                        </a:rPr>
                        <a:t>Tiktok</a:t>
                      </a:r>
                      <a:endParaRPr lang="en-AU"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AU" sz="1400" b="1">
                          <a:effectLst/>
                        </a:rPr>
                        <a:t>Founded 2016</a:t>
                      </a:r>
                      <a:endParaRPr lang="en-AU"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8255291"/>
                  </a:ext>
                </a:extLst>
              </a:tr>
            </a:tbl>
          </a:graphicData>
        </a:graphic>
      </p:graphicFrame>
      <p:sp>
        <p:nvSpPr>
          <p:cNvPr id="17" name="TextBox 16">
            <a:extLst>
              <a:ext uri="{FF2B5EF4-FFF2-40B4-BE49-F238E27FC236}">
                <a16:creationId xmlns:a16="http://schemas.microsoft.com/office/drawing/2014/main" id="{B188D424-E60F-EAB3-594B-F22392557DF6}"/>
              </a:ext>
            </a:extLst>
          </p:cNvPr>
          <p:cNvSpPr txBox="1"/>
          <p:nvPr/>
        </p:nvSpPr>
        <p:spPr>
          <a:xfrm>
            <a:off x="379857" y="5631130"/>
            <a:ext cx="4430141" cy="276999"/>
          </a:xfrm>
          <a:prstGeom prst="rect">
            <a:avLst/>
          </a:prstGeom>
          <a:noFill/>
        </p:spPr>
        <p:txBody>
          <a:bodyPr wrap="square" rtlCol="0">
            <a:spAutoFit/>
          </a:bodyPr>
          <a:lstStyle/>
          <a:p>
            <a:pPr algn="ctr"/>
            <a:r>
              <a:rPr lang="en-AU" sz="1200" i="1">
                <a:effectLst/>
                <a:latin typeface="Arial" panose="020B0604020202020204" pitchFamily="34" charset="0"/>
                <a:ea typeface="Calibri" panose="020F0502020204030204" pitchFamily="34" charset="0"/>
                <a:cs typeface="Times New Roman" panose="02020603050405020304" pitchFamily="18" charset="0"/>
              </a:rPr>
              <a:t>Various Sources</a:t>
            </a:r>
            <a:endParaRPr lang="en-AU"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16BF4D35-E945-584C-B477-3B5221CBE1E2}"/>
              </a:ext>
            </a:extLst>
          </p:cNvPr>
          <p:cNvSpPr txBox="1"/>
          <p:nvPr/>
        </p:nvSpPr>
        <p:spPr>
          <a:xfrm>
            <a:off x="379857" y="5861051"/>
            <a:ext cx="10571997" cy="923330"/>
          </a:xfrm>
          <a:prstGeom prst="rect">
            <a:avLst/>
          </a:prstGeom>
          <a:noFill/>
        </p:spPr>
        <p:txBody>
          <a:bodyPr wrap="square" rtlCol="0">
            <a:spAutoFit/>
          </a:bodyPr>
          <a:lstStyle/>
          <a:p>
            <a:r>
              <a:rPr lang="en-AU"/>
              <a:t>@ 23.6m internet users Australia wide </a:t>
            </a:r>
          </a:p>
          <a:p>
            <a:r>
              <a:rPr lang="en-AU"/>
              <a:t>@ 21.45m Social media users in Australia, averaging 7.2 platforms per user (May 2022, Meltwater Analytics)</a:t>
            </a:r>
          </a:p>
        </p:txBody>
      </p:sp>
    </p:spTree>
    <p:extLst>
      <p:ext uri="{BB962C8B-B14F-4D97-AF65-F5344CB8AC3E}">
        <p14:creationId xmlns:p14="http://schemas.microsoft.com/office/powerpoint/2010/main" val="3426978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670A2B5-3117-B839-3607-52C532EE3ECD}"/>
              </a:ext>
            </a:extLst>
          </p:cNvPr>
          <p:cNvSpPr>
            <a:spLocks noGrp="1"/>
          </p:cNvSpPr>
          <p:nvPr>
            <p:ph idx="1"/>
          </p:nvPr>
        </p:nvSpPr>
        <p:spPr>
          <a:xfrm>
            <a:off x="66717" y="2696991"/>
            <a:ext cx="10957842" cy="4071981"/>
          </a:xfrm>
        </p:spPr>
        <p:txBody>
          <a:bodyPr>
            <a:noAutofit/>
          </a:bodyPr>
          <a:lstStyle/>
          <a:p>
            <a:pPr marL="0" indent="0">
              <a:buNone/>
            </a:pPr>
            <a:r>
              <a:rPr lang="en-AU" sz="1300"/>
              <a:t>Complications that arise from social media impact upon </a:t>
            </a:r>
            <a:r>
              <a:rPr lang="en-AU" sz="1300" b="1"/>
              <a:t>fairness and equity </a:t>
            </a:r>
            <a:r>
              <a:rPr lang="en-AU" sz="1300"/>
              <a:t>in outcomes for individuals, and can hinder the </a:t>
            </a:r>
            <a:r>
              <a:rPr lang="en-AU" sz="1300" b="1"/>
              <a:t>promptness </a:t>
            </a:r>
            <a:r>
              <a:rPr lang="en-AU" sz="1300"/>
              <a:t>of trials. </a:t>
            </a:r>
          </a:p>
          <a:p>
            <a:pPr marL="0" indent="0">
              <a:buNone/>
            </a:pPr>
            <a:r>
              <a:rPr lang="en-AU" sz="1300"/>
              <a:t>Some complications include</a:t>
            </a:r>
          </a:p>
          <a:p>
            <a:r>
              <a:rPr lang="en-AU" sz="1300"/>
              <a:t>The unfiltered nature of commentary opens the door for increased cases of defamation arising from social media interactions.</a:t>
            </a:r>
          </a:p>
          <a:p>
            <a:r>
              <a:rPr lang="en-AU" sz="1300"/>
              <a:t>User anonymity can be a complication for individuals finding the source of commentary, further complicated by the use of fake names, birthdates and emails used to create accounts.</a:t>
            </a:r>
          </a:p>
          <a:p>
            <a:r>
              <a:rPr lang="en-AU" sz="1300"/>
              <a:t>Who is the publisher? Did a third party see the commentary? (ever growing body of ‘surprise’ videos asking for help or gift giving could also lead to defamatory statements when people are unaware they are being filmed).</a:t>
            </a:r>
          </a:p>
          <a:p>
            <a:r>
              <a:rPr lang="en-AU" sz="1300"/>
              <a:t>The grapevine effect – determining the reach and spread of content can be complicated and will affect damages outcomes for applicants.</a:t>
            </a:r>
          </a:p>
          <a:p>
            <a:r>
              <a:rPr lang="en-AU" sz="1300"/>
              <a:t>Transnational nature of SM companies – head office vs subsidiary offices – creates complications for accountability and enforceability. They are also able to afford litigation compared to the individual. </a:t>
            </a:r>
          </a:p>
          <a:p>
            <a:r>
              <a:rPr lang="en-AU" sz="1300"/>
              <a:t>Enforcement and compliance of orders made by Australian courts in other jurisdictions may be impossible to achieve, as may be removal of content that has already ‘gone viral’ across platforms – </a:t>
            </a:r>
            <a:r>
              <a:rPr lang="en-AU" sz="1300" err="1"/>
              <a:t>eg</a:t>
            </a:r>
            <a:r>
              <a:rPr lang="en-AU" sz="1300"/>
              <a:t> TikTok videos shared across other platforms.</a:t>
            </a:r>
          </a:p>
          <a:p>
            <a:r>
              <a:rPr lang="en-AU" sz="1300"/>
              <a:t>An emerging area that may also increase the caseload under the legislation is Technology-facilitated coercive control (TFCC), including perpetrators ability to access past partners accounts to create posts or fake accounts that make defamatory statements and commentary about past partners online. </a:t>
            </a:r>
          </a:p>
          <a:p>
            <a:endParaRPr lang="en-AU" sz="1300"/>
          </a:p>
          <a:p>
            <a:endParaRPr lang="en-AU" sz="1300"/>
          </a:p>
        </p:txBody>
      </p:sp>
      <p:sp>
        <p:nvSpPr>
          <p:cNvPr id="9" name="Title 1">
            <a:extLst>
              <a:ext uri="{FF2B5EF4-FFF2-40B4-BE49-F238E27FC236}">
                <a16:creationId xmlns:a16="http://schemas.microsoft.com/office/drawing/2014/main" id="{08621E2F-B520-C8B5-B5A2-AEE464EAB123}"/>
              </a:ext>
            </a:extLst>
          </p:cNvPr>
          <p:cNvSpPr>
            <a:spLocks noGrp="1"/>
          </p:cNvSpPr>
          <p:nvPr>
            <p:ph type="title"/>
          </p:nvPr>
        </p:nvSpPr>
        <p:spPr>
          <a:xfrm>
            <a:off x="178860" y="765865"/>
            <a:ext cx="10571998" cy="970450"/>
          </a:xfrm>
        </p:spPr>
        <p:txBody>
          <a:bodyPr/>
          <a:lstStyle/>
          <a:p>
            <a:r>
              <a:rPr lang="en-AU" sz="3200"/>
              <a:t>Application of the ROL to Uniform Defamation Legislation</a:t>
            </a:r>
            <a:br>
              <a:rPr lang="en-AU" sz="3200"/>
            </a:br>
            <a:r>
              <a:rPr lang="en-AU" sz="3200"/>
              <a:t>Complications arising from social media</a:t>
            </a:r>
          </a:p>
        </p:txBody>
      </p:sp>
      <p:pic>
        <p:nvPicPr>
          <p:cNvPr id="10" name="Picture 9">
            <a:extLst>
              <a:ext uri="{FF2B5EF4-FFF2-40B4-BE49-F238E27FC236}">
                <a16:creationId xmlns:a16="http://schemas.microsoft.com/office/drawing/2014/main" id="{528BE391-FD07-649A-1C62-44005C5553F9}"/>
              </a:ext>
            </a:extLst>
          </p:cNvPr>
          <p:cNvPicPr>
            <a:picLocks noChangeAspect="1"/>
          </p:cNvPicPr>
          <p:nvPr/>
        </p:nvPicPr>
        <p:blipFill>
          <a:blip r:embed="rId2"/>
          <a:stretch>
            <a:fillRect/>
          </a:stretch>
        </p:blipFill>
        <p:spPr>
          <a:xfrm>
            <a:off x="9623394" y="0"/>
            <a:ext cx="2568606" cy="765865"/>
          </a:xfrm>
          <a:prstGeom prst="rect">
            <a:avLst/>
          </a:prstGeom>
        </p:spPr>
      </p:pic>
    </p:spTree>
    <p:extLst>
      <p:ext uri="{BB962C8B-B14F-4D97-AF65-F5344CB8AC3E}">
        <p14:creationId xmlns:p14="http://schemas.microsoft.com/office/powerpoint/2010/main" val="1687139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FCE3AD-7048-FB3A-7000-B299824DD346}"/>
              </a:ext>
            </a:extLst>
          </p:cNvPr>
          <p:cNvPicPr>
            <a:picLocks noChangeAspect="1"/>
          </p:cNvPicPr>
          <p:nvPr/>
        </p:nvPicPr>
        <p:blipFill>
          <a:blip r:embed="rId2"/>
          <a:stretch>
            <a:fillRect/>
          </a:stretch>
        </p:blipFill>
        <p:spPr>
          <a:xfrm>
            <a:off x="809999" y="182603"/>
            <a:ext cx="8763209" cy="6501121"/>
          </a:xfrm>
          <a:prstGeom prst="rect">
            <a:avLst/>
          </a:prstGeom>
        </p:spPr>
      </p:pic>
      <p:pic>
        <p:nvPicPr>
          <p:cNvPr id="5" name="Picture 4">
            <a:extLst>
              <a:ext uri="{FF2B5EF4-FFF2-40B4-BE49-F238E27FC236}">
                <a16:creationId xmlns:a16="http://schemas.microsoft.com/office/drawing/2014/main" id="{84EF4EFC-89CE-8881-C472-7AE035F7EAB4}"/>
              </a:ext>
            </a:extLst>
          </p:cNvPr>
          <p:cNvPicPr>
            <a:picLocks noChangeAspect="1"/>
          </p:cNvPicPr>
          <p:nvPr/>
        </p:nvPicPr>
        <p:blipFill>
          <a:blip r:embed="rId3"/>
          <a:stretch>
            <a:fillRect/>
          </a:stretch>
        </p:blipFill>
        <p:spPr>
          <a:xfrm>
            <a:off x="9692423" y="0"/>
            <a:ext cx="2499577" cy="743776"/>
          </a:xfrm>
          <a:prstGeom prst="rect">
            <a:avLst/>
          </a:prstGeom>
        </p:spPr>
      </p:pic>
    </p:spTree>
    <p:extLst>
      <p:ext uri="{BB962C8B-B14F-4D97-AF65-F5344CB8AC3E}">
        <p14:creationId xmlns:p14="http://schemas.microsoft.com/office/powerpoint/2010/main" val="319119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CDC5D6-CA87-F0B6-1B6F-1F7ABBAE97F9}"/>
              </a:ext>
            </a:extLst>
          </p:cNvPr>
          <p:cNvSpPr>
            <a:spLocks noGrp="1"/>
          </p:cNvSpPr>
          <p:nvPr>
            <p:ph idx="1"/>
          </p:nvPr>
        </p:nvSpPr>
        <p:spPr>
          <a:xfrm>
            <a:off x="0" y="2263890"/>
            <a:ext cx="10110158" cy="4594110"/>
          </a:xfrm>
        </p:spPr>
        <p:txBody>
          <a:bodyPr>
            <a:normAutofit fontScale="62500" lnSpcReduction="20000"/>
          </a:bodyPr>
          <a:lstStyle/>
          <a:p>
            <a:r>
              <a:rPr lang="en-AU" sz="2400"/>
              <a:t>Initial judgement in the Federal Court made in favour of Dutton by White J in Dutton v </a:t>
            </a:r>
            <a:r>
              <a:rPr lang="en-AU" sz="2400" err="1"/>
              <a:t>Bazzi</a:t>
            </a:r>
            <a:r>
              <a:rPr lang="en-AU" sz="2400"/>
              <a:t> [2021] FSC1474</a:t>
            </a:r>
          </a:p>
          <a:p>
            <a:r>
              <a:rPr lang="en-AU" sz="2400"/>
              <a:t>The defendant, </a:t>
            </a:r>
            <a:r>
              <a:rPr lang="en-AU" sz="2400" err="1"/>
              <a:t>Bazzi</a:t>
            </a:r>
            <a:r>
              <a:rPr lang="en-AU" sz="2400"/>
              <a:t>, was ordered to pay $35,000 to Dutton. His Honour had focussed on the words written by </a:t>
            </a:r>
            <a:r>
              <a:rPr lang="en-AU" sz="2400" err="1"/>
              <a:t>Bazzi</a:t>
            </a:r>
            <a:r>
              <a:rPr lang="en-AU" sz="2400"/>
              <a:t>, and the decision was appealed based on this. </a:t>
            </a:r>
          </a:p>
          <a:p>
            <a:r>
              <a:rPr lang="en-AU" sz="2400" err="1"/>
              <a:t>Bazzi</a:t>
            </a:r>
            <a:r>
              <a:rPr lang="en-AU" sz="2400"/>
              <a:t> v Dutton [2022] FCAFC 84 – appeal granted by the FCAFC. </a:t>
            </a:r>
          </a:p>
          <a:p>
            <a:r>
              <a:rPr lang="en-AU" sz="2400" err="1"/>
              <a:t>Rares</a:t>
            </a:r>
            <a:r>
              <a:rPr lang="en-AU" sz="2400"/>
              <a:t>, </a:t>
            </a:r>
            <a:r>
              <a:rPr lang="en-AU" sz="2400" err="1"/>
              <a:t>Rangiah</a:t>
            </a:r>
            <a:r>
              <a:rPr lang="en-AU" sz="2400"/>
              <a:t> and </a:t>
            </a:r>
            <a:r>
              <a:rPr lang="en-AU" sz="2400" err="1"/>
              <a:t>Wigney</a:t>
            </a:r>
            <a:r>
              <a:rPr lang="en-AU" sz="2400"/>
              <a:t> J found that Tweet comments made by Mr </a:t>
            </a:r>
            <a:r>
              <a:rPr lang="en-AU" sz="2400" err="1"/>
              <a:t>Bazzi</a:t>
            </a:r>
            <a:r>
              <a:rPr lang="en-AU" sz="2400"/>
              <a:t> about Mr Dutton being a rape apologist were not imputations as they did not convey to the regular reader that Mr Dutton excuses rape. The Full Court found that the primary judge had erred in focussing on the Tweet comment made by Mr </a:t>
            </a:r>
            <a:r>
              <a:rPr lang="en-AU" sz="2400" err="1"/>
              <a:t>Bazzi</a:t>
            </a:r>
            <a:r>
              <a:rPr lang="en-AU" sz="2400"/>
              <a:t> and it's meaning rather than the comment and link posted together, which altered the context of the comment. </a:t>
            </a:r>
          </a:p>
          <a:p>
            <a:pPr marL="0" indent="0">
              <a:buNone/>
            </a:pPr>
            <a:r>
              <a:rPr lang="en-US" sz="2400"/>
              <a:t>“</a:t>
            </a:r>
            <a:r>
              <a:rPr lang="en-US" sz="2400" i="1"/>
              <a:t>It follows that </a:t>
            </a:r>
            <a:r>
              <a:rPr lang="en-US" sz="2400" i="1" err="1"/>
              <a:t>Mr</a:t>
            </a:r>
            <a:r>
              <a:rPr lang="en-US" sz="2400" i="1"/>
              <a:t> </a:t>
            </a:r>
            <a:r>
              <a:rPr lang="en-US" sz="2400" i="1" err="1"/>
              <a:t>Bazzi’s</a:t>
            </a:r>
            <a:r>
              <a:rPr lang="en-US" sz="2400" i="1"/>
              <a:t> comment in the first line of the tweet must be understood in the context of what is conveyed by the words (and image) in the extract from The Guardian article, not as something distinct or separate to it. The ordinary reasonable reader, scrolling quickly through his or her Twitter feed, would consider the tweet as a whole and would have read and understood </a:t>
            </a:r>
            <a:r>
              <a:rPr lang="en-US" sz="2400" i="1" err="1"/>
              <a:t>Mr</a:t>
            </a:r>
            <a:r>
              <a:rPr lang="en-US" sz="2400" i="1"/>
              <a:t> </a:t>
            </a:r>
            <a:r>
              <a:rPr lang="en-US" sz="2400" i="1" err="1"/>
              <a:t>Bazzi’s</a:t>
            </a:r>
            <a:r>
              <a:rPr lang="en-US" sz="2400" i="1"/>
              <a:t> comment in the first line having regard to the material that appeared as part of the incorporated extract from The Guardian article. The incorporated extract was as much a part of the tweet as the first line</a:t>
            </a:r>
            <a:r>
              <a:rPr lang="en-US" sz="2400"/>
              <a:t>.” </a:t>
            </a:r>
          </a:p>
          <a:p>
            <a:pPr marL="0" indent="0">
              <a:buNone/>
            </a:pPr>
            <a:r>
              <a:rPr lang="en-US" sz="2400"/>
              <a:t>Wigny J at [63] </a:t>
            </a:r>
            <a:r>
              <a:rPr lang="en-AU" sz="2400" err="1"/>
              <a:t>Bazzi</a:t>
            </a:r>
            <a:r>
              <a:rPr lang="en-AU" sz="2400"/>
              <a:t> v Dutton [2022] FCAFC 84 </a:t>
            </a:r>
          </a:p>
          <a:p>
            <a:r>
              <a:rPr lang="en-AU" sz="2400"/>
              <a:t>Judgement by White J in Dutton v </a:t>
            </a:r>
            <a:r>
              <a:rPr lang="en-AU" sz="2400" err="1"/>
              <a:t>Bazzi</a:t>
            </a:r>
            <a:r>
              <a:rPr lang="en-AU" sz="2400"/>
              <a:t> [2021] FSC1474 in favour of Dutton was set aside</a:t>
            </a:r>
          </a:p>
          <a:p>
            <a:endParaRPr lang="en-AU"/>
          </a:p>
        </p:txBody>
      </p:sp>
      <p:pic>
        <p:nvPicPr>
          <p:cNvPr id="4" name="Picture 3">
            <a:extLst>
              <a:ext uri="{FF2B5EF4-FFF2-40B4-BE49-F238E27FC236}">
                <a16:creationId xmlns:a16="http://schemas.microsoft.com/office/drawing/2014/main" id="{ED615531-17BB-E26B-029F-82CC7C6024AD}"/>
              </a:ext>
            </a:extLst>
          </p:cNvPr>
          <p:cNvPicPr>
            <a:picLocks noChangeAspect="1"/>
          </p:cNvPicPr>
          <p:nvPr/>
        </p:nvPicPr>
        <p:blipFill>
          <a:blip r:embed="rId2"/>
          <a:stretch>
            <a:fillRect/>
          </a:stretch>
        </p:blipFill>
        <p:spPr>
          <a:xfrm>
            <a:off x="9692423" y="0"/>
            <a:ext cx="2499577" cy="743776"/>
          </a:xfrm>
          <a:prstGeom prst="rect">
            <a:avLst/>
          </a:prstGeom>
        </p:spPr>
      </p:pic>
      <p:sp>
        <p:nvSpPr>
          <p:cNvPr id="5" name="TextBox 4">
            <a:extLst>
              <a:ext uri="{FF2B5EF4-FFF2-40B4-BE49-F238E27FC236}">
                <a16:creationId xmlns:a16="http://schemas.microsoft.com/office/drawing/2014/main" id="{A0CC65CD-8B2A-0359-D8C1-B850A940623D}"/>
              </a:ext>
            </a:extLst>
          </p:cNvPr>
          <p:cNvSpPr txBox="1"/>
          <p:nvPr/>
        </p:nvSpPr>
        <p:spPr>
          <a:xfrm>
            <a:off x="108829" y="733173"/>
            <a:ext cx="7539487" cy="646331"/>
          </a:xfrm>
          <a:prstGeom prst="rect">
            <a:avLst/>
          </a:prstGeom>
          <a:noFill/>
        </p:spPr>
        <p:txBody>
          <a:bodyPr wrap="square" rtlCol="0">
            <a:spAutoFit/>
          </a:bodyPr>
          <a:lstStyle/>
          <a:p>
            <a:r>
              <a:rPr lang="en-US" sz="3600" err="1"/>
              <a:t>Bazzi</a:t>
            </a:r>
            <a:r>
              <a:rPr lang="en-US" sz="3600"/>
              <a:t> v Dutton </a:t>
            </a:r>
            <a:r>
              <a:rPr lang="en-AU" sz="3600"/>
              <a:t>[2022] FCAFC 84</a:t>
            </a:r>
            <a:r>
              <a:rPr lang="en-US" sz="3600"/>
              <a:t> </a:t>
            </a:r>
            <a:endParaRPr lang="en-AU" sz="3600"/>
          </a:p>
        </p:txBody>
      </p:sp>
    </p:spTree>
    <p:extLst>
      <p:ext uri="{BB962C8B-B14F-4D97-AF65-F5344CB8AC3E}">
        <p14:creationId xmlns:p14="http://schemas.microsoft.com/office/powerpoint/2010/main" val="3349575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881CD5-DF95-4B8E-B781-7C9985C6F8B7}"/>
              </a:ext>
            </a:extLst>
          </p:cNvPr>
          <p:cNvPicPr>
            <a:picLocks noChangeAspect="1"/>
          </p:cNvPicPr>
          <p:nvPr/>
        </p:nvPicPr>
        <p:blipFill>
          <a:blip r:embed="rId2"/>
          <a:stretch>
            <a:fillRect/>
          </a:stretch>
        </p:blipFill>
        <p:spPr>
          <a:xfrm>
            <a:off x="9694416" y="-18102"/>
            <a:ext cx="2497583" cy="744688"/>
          </a:xfrm>
          <a:prstGeom prst="rect">
            <a:avLst/>
          </a:prstGeom>
        </p:spPr>
      </p:pic>
      <p:sp>
        <p:nvSpPr>
          <p:cNvPr id="9" name="Title 1">
            <a:extLst>
              <a:ext uri="{FF2B5EF4-FFF2-40B4-BE49-F238E27FC236}">
                <a16:creationId xmlns:a16="http://schemas.microsoft.com/office/drawing/2014/main" id="{1ED968D4-F881-98AF-E978-5ADB83963F21}"/>
              </a:ext>
            </a:extLst>
          </p:cNvPr>
          <p:cNvSpPr txBox="1">
            <a:spLocks/>
          </p:cNvSpPr>
          <p:nvPr/>
        </p:nvSpPr>
        <p:spPr>
          <a:xfrm>
            <a:off x="0" y="-42364"/>
            <a:ext cx="10571998" cy="744688"/>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200"/>
              <a:t>Relevant Australian Case Law</a:t>
            </a:r>
          </a:p>
        </p:txBody>
      </p:sp>
      <p:graphicFrame>
        <p:nvGraphicFramePr>
          <p:cNvPr id="6" name="Table 6">
            <a:extLst>
              <a:ext uri="{FF2B5EF4-FFF2-40B4-BE49-F238E27FC236}">
                <a16:creationId xmlns:a16="http://schemas.microsoft.com/office/drawing/2014/main" id="{EAE3E8A5-9330-E6AC-0413-DCBBBD379A61}"/>
              </a:ext>
            </a:extLst>
          </p:cNvPr>
          <p:cNvGraphicFramePr>
            <a:graphicFrameLocks noGrp="1"/>
          </p:cNvGraphicFramePr>
          <p:nvPr>
            <p:extLst>
              <p:ext uri="{D42A27DB-BD31-4B8C-83A1-F6EECF244321}">
                <p14:modId xmlns:p14="http://schemas.microsoft.com/office/powerpoint/2010/main" val="3368381943"/>
              </p:ext>
            </p:extLst>
          </p:nvPr>
        </p:nvGraphicFramePr>
        <p:xfrm>
          <a:off x="84965" y="828136"/>
          <a:ext cx="12022070" cy="5963825"/>
        </p:xfrm>
        <a:graphic>
          <a:graphicData uri="http://schemas.openxmlformats.org/drawingml/2006/table">
            <a:tbl>
              <a:tblPr firstRow="1" bandRow="1">
                <a:tableStyleId>{5C22544A-7EE6-4342-B048-85BDC9FD1C3A}</a:tableStyleId>
              </a:tblPr>
              <a:tblGrid>
                <a:gridCol w="2373563">
                  <a:extLst>
                    <a:ext uri="{9D8B030D-6E8A-4147-A177-3AD203B41FA5}">
                      <a16:colId xmlns:a16="http://schemas.microsoft.com/office/drawing/2014/main" val="503652569"/>
                    </a:ext>
                  </a:extLst>
                </a:gridCol>
                <a:gridCol w="1069676">
                  <a:extLst>
                    <a:ext uri="{9D8B030D-6E8A-4147-A177-3AD203B41FA5}">
                      <a16:colId xmlns:a16="http://schemas.microsoft.com/office/drawing/2014/main" val="4079539107"/>
                    </a:ext>
                  </a:extLst>
                </a:gridCol>
                <a:gridCol w="1104181">
                  <a:extLst>
                    <a:ext uri="{9D8B030D-6E8A-4147-A177-3AD203B41FA5}">
                      <a16:colId xmlns:a16="http://schemas.microsoft.com/office/drawing/2014/main" val="3995694576"/>
                    </a:ext>
                  </a:extLst>
                </a:gridCol>
                <a:gridCol w="5070236">
                  <a:extLst>
                    <a:ext uri="{9D8B030D-6E8A-4147-A177-3AD203B41FA5}">
                      <a16:colId xmlns:a16="http://schemas.microsoft.com/office/drawing/2014/main" val="2577912781"/>
                    </a:ext>
                  </a:extLst>
                </a:gridCol>
                <a:gridCol w="2404414">
                  <a:extLst>
                    <a:ext uri="{9D8B030D-6E8A-4147-A177-3AD203B41FA5}">
                      <a16:colId xmlns:a16="http://schemas.microsoft.com/office/drawing/2014/main" val="3830817154"/>
                    </a:ext>
                  </a:extLst>
                </a:gridCol>
              </a:tblGrid>
              <a:tr h="336481">
                <a:tc>
                  <a:txBody>
                    <a:bodyPr/>
                    <a:lstStyle/>
                    <a:p>
                      <a:r>
                        <a:rPr lang="en-AU" sz="1150"/>
                        <a:t>Case Name</a:t>
                      </a:r>
                    </a:p>
                  </a:txBody>
                  <a:tcPr/>
                </a:tc>
                <a:tc>
                  <a:txBody>
                    <a:bodyPr/>
                    <a:lstStyle/>
                    <a:p>
                      <a:r>
                        <a:rPr lang="en-AU" sz="1150"/>
                        <a:t>Jurisdiction or court</a:t>
                      </a:r>
                    </a:p>
                  </a:txBody>
                  <a:tcPr/>
                </a:tc>
                <a:tc>
                  <a:txBody>
                    <a:bodyPr/>
                    <a:lstStyle/>
                    <a:p>
                      <a:r>
                        <a:rPr lang="en-AU" sz="1150"/>
                        <a:t>Platform </a:t>
                      </a:r>
                    </a:p>
                  </a:txBody>
                  <a:tcPr/>
                </a:tc>
                <a:tc>
                  <a:txBody>
                    <a:bodyPr/>
                    <a:lstStyle/>
                    <a:p>
                      <a:r>
                        <a:rPr lang="en-AU" sz="1150"/>
                        <a:t>Details</a:t>
                      </a:r>
                    </a:p>
                  </a:txBody>
                  <a:tcPr/>
                </a:tc>
                <a:tc>
                  <a:txBody>
                    <a:bodyPr/>
                    <a:lstStyle/>
                    <a:p>
                      <a:r>
                        <a:rPr lang="en-AU" sz="1150"/>
                        <a:t>Damages</a:t>
                      </a:r>
                    </a:p>
                  </a:txBody>
                  <a:tcPr/>
                </a:tc>
                <a:extLst>
                  <a:ext uri="{0D108BD9-81ED-4DB2-BD59-A6C34878D82A}">
                    <a16:rowId xmlns:a16="http://schemas.microsoft.com/office/drawing/2014/main" val="3569082992"/>
                  </a:ext>
                </a:extLst>
              </a:tr>
              <a:tr h="2092865">
                <a:tc>
                  <a:txBody>
                    <a:bodyPr/>
                    <a:lstStyle/>
                    <a:p>
                      <a:r>
                        <a:rPr lang="en-AU" sz="1150"/>
                        <a:t>Fairfax Media Publications Pty Ltd, Nationwide News Pty Ltd &amp;Australian News Channel Pty Ltd v </a:t>
                      </a:r>
                      <a:r>
                        <a:rPr lang="en-AU" sz="1150" err="1"/>
                        <a:t>Voller</a:t>
                      </a:r>
                      <a:r>
                        <a:rPr lang="en-AU" sz="1150"/>
                        <a:t> [2021] HCA 27</a:t>
                      </a:r>
                    </a:p>
                    <a:p>
                      <a:endParaRPr lang="en-AU" sz="1150"/>
                    </a:p>
                    <a:p>
                      <a:r>
                        <a:rPr lang="en-AU" sz="1150">
                          <a:hlinkClick r:id="rId3"/>
                        </a:rPr>
                        <a:t>https://www.abc.net.au/news/2021-09-08/high-court-rules-on-media-responsibility-over-facebook-comments/100442626</a:t>
                      </a:r>
                      <a:endParaRPr lang="en-AU" sz="1150"/>
                    </a:p>
                  </a:txBody>
                  <a:tcPr/>
                </a:tc>
                <a:tc>
                  <a:txBody>
                    <a:bodyPr/>
                    <a:lstStyle/>
                    <a:p>
                      <a:r>
                        <a:rPr lang="en-AU" sz="1150"/>
                        <a:t>High Court</a:t>
                      </a:r>
                    </a:p>
                  </a:txBody>
                  <a:tcPr/>
                </a:tc>
                <a:tc>
                  <a:txBody>
                    <a:bodyPr/>
                    <a:lstStyle/>
                    <a:p>
                      <a:r>
                        <a:rPr lang="en-AU" sz="1150"/>
                        <a:t>Facebook</a:t>
                      </a:r>
                    </a:p>
                  </a:txBody>
                  <a:tcPr/>
                </a:tc>
                <a:tc>
                  <a:txBody>
                    <a:bodyPr/>
                    <a:lstStyle/>
                    <a:p>
                      <a:r>
                        <a:rPr lang="en-AU" sz="1150"/>
                        <a:t>Video footage from ABC Four Corners episode published on FB pages of news outlets. Comments made on those pages by third parties deemed to be defamatory and the media companies liable for those comments as the facilitators of the pages</a:t>
                      </a:r>
                    </a:p>
                  </a:txBody>
                  <a:tcPr/>
                </a:tc>
                <a:tc>
                  <a:txBody>
                    <a:bodyPr/>
                    <a:lstStyle/>
                    <a:p>
                      <a:r>
                        <a:rPr lang="en-US" sz="1150"/>
                        <a:t>Settled March 2022 – undisclosed sum </a:t>
                      </a:r>
                    </a:p>
                    <a:p>
                      <a:endParaRPr lang="en-US" sz="1150"/>
                    </a:p>
                    <a:p>
                      <a:r>
                        <a:rPr lang="en-US" sz="1150"/>
                        <a:t>Also important from a law reform perspective to note that this case led to the Royal Commission into the protection and detention of children in the NT</a:t>
                      </a:r>
                    </a:p>
                    <a:p>
                      <a:endParaRPr lang="en-AU" sz="1150"/>
                    </a:p>
                  </a:txBody>
                  <a:tcPr/>
                </a:tc>
                <a:extLst>
                  <a:ext uri="{0D108BD9-81ED-4DB2-BD59-A6C34878D82A}">
                    <a16:rowId xmlns:a16="http://schemas.microsoft.com/office/drawing/2014/main" val="2272739279"/>
                  </a:ext>
                </a:extLst>
              </a:tr>
              <a:tr h="1125411">
                <a:tc>
                  <a:txBody>
                    <a:bodyPr/>
                    <a:lstStyle/>
                    <a:p>
                      <a:r>
                        <a:rPr lang="en-AU" sz="1150"/>
                        <a:t>Burrows v </a:t>
                      </a:r>
                      <a:r>
                        <a:rPr lang="en-AU" sz="1150" err="1"/>
                        <a:t>Houda</a:t>
                      </a:r>
                      <a:r>
                        <a:rPr lang="en-AU" sz="1150"/>
                        <a:t> [2020] NSWDC 485</a:t>
                      </a:r>
                    </a:p>
                    <a:p>
                      <a:r>
                        <a:rPr lang="en-AU" sz="1150">
                          <a:hlinkClick r:id="rId4"/>
                        </a:rPr>
                        <a:t>https://ramsdenlaw.com.au/news/defamation-battle-an-emoji-is-worth-a-thousand-words/</a:t>
                      </a:r>
                      <a:endParaRPr lang="en-AU" sz="1150"/>
                    </a:p>
                  </a:txBody>
                  <a:tcPr/>
                </a:tc>
                <a:tc>
                  <a:txBody>
                    <a:bodyPr/>
                    <a:lstStyle/>
                    <a:p>
                      <a:r>
                        <a:rPr lang="en-AU" sz="1150"/>
                        <a:t>NSW</a:t>
                      </a:r>
                    </a:p>
                  </a:txBody>
                  <a:tcPr/>
                </a:tc>
                <a:tc>
                  <a:txBody>
                    <a:bodyPr/>
                    <a:lstStyle/>
                    <a:p>
                      <a:r>
                        <a:rPr lang="en-AU" sz="1150"/>
                        <a:t>Twitter</a:t>
                      </a:r>
                    </a:p>
                  </a:txBody>
                  <a:tcPr/>
                </a:tc>
                <a:tc>
                  <a:txBody>
                    <a:bodyPr/>
                    <a:lstStyle/>
                    <a:p>
                      <a:r>
                        <a:rPr lang="en-AU" sz="1150"/>
                        <a:t>Comments made using emoji’s to communicate the belief the plaintiff had committed acts of misconduct.</a:t>
                      </a:r>
                    </a:p>
                  </a:txBody>
                  <a:tcPr/>
                </a:tc>
                <a:tc>
                  <a:txBody>
                    <a:bodyPr/>
                    <a:lstStyle/>
                    <a:p>
                      <a:r>
                        <a:rPr lang="en-AU" sz="1150"/>
                        <a:t>For the plaintiff. Costs only awarded.</a:t>
                      </a:r>
                    </a:p>
                  </a:txBody>
                  <a:tcPr/>
                </a:tc>
                <a:extLst>
                  <a:ext uri="{0D108BD9-81ED-4DB2-BD59-A6C34878D82A}">
                    <a16:rowId xmlns:a16="http://schemas.microsoft.com/office/drawing/2014/main" val="3686960819"/>
                  </a:ext>
                </a:extLst>
              </a:tr>
              <a:tr h="952271">
                <a:tc>
                  <a:txBody>
                    <a:bodyPr/>
                    <a:lstStyle/>
                    <a:p>
                      <a:r>
                        <a:rPr lang="en-AU" sz="1150" err="1"/>
                        <a:t>BeautyFULL</a:t>
                      </a:r>
                      <a:r>
                        <a:rPr lang="en-AU" sz="1150"/>
                        <a:t> CMC Pty Ltd v Hayes [2021] QDC 111</a:t>
                      </a:r>
                    </a:p>
                    <a:p>
                      <a:r>
                        <a:rPr lang="en-AU" sz="1150">
                          <a:hlinkClick r:id="rId5"/>
                        </a:rPr>
                        <a:t>https://www.queenslandjudgments.com.au/caselaw/qdc/2021/111</a:t>
                      </a:r>
                      <a:endParaRPr lang="en-AU" sz="1150"/>
                    </a:p>
                  </a:txBody>
                  <a:tcPr/>
                </a:tc>
                <a:tc>
                  <a:txBody>
                    <a:bodyPr/>
                    <a:lstStyle/>
                    <a:p>
                      <a:r>
                        <a:rPr lang="en-AU" sz="1150"/>
                        <a:t>Qld</a:t>
                      </a:r>
                    </a:p>
                  </a:txBody>
                  <a:tcPr/>
                </a:tc>
                <a:tc>
                  <a:txBody>
                    <a:bodyPr/>
                    <a:lstStyle/>
                    <a:p>
                      <a:r>
                        <a:rPr lang="en-AU" sz="1150"/>
                        <a:t>Instagram (stories) </a:t>
                      </a:r>
                    </a:p>
                  </a:txBody>
                  <a:tcPr/>
                </a:tc>
                <a:tc>
                  <a:txBody>
                    <a:bodyPr/>
                    <a:lstStyle/>
                    <a:p>
                      <a:r>
                        <a:rPr lang="en-AU" sz="1150"/>
                        <a:t>Defamatory assertions made by a former employee of a cosmetic medical centre that clearly identified the clinic and made claims of dishonesty and physical assault. </a:t>
                      </a:r>
                    </a:p>
                  </a:txBody>
                  <a:tcPr/>
                </a:tc>
                <a:tc>
                  <a:txBody>
                    <a:bodyPr/>
                    <a:lstStyle/>
                    <a:p>
                      <a:r>
                        <a:rPr lang="en-AU" sz="1150"/>
                        <a:t>For the plaintiff’s, awarded a total of $85,222</a:t>
                      </a:r>
                    </a:p>
                  </a:txBody>
                  <a:tcPr/>
                </a:tc>
                <a:extLst>
                  <a:ext uri="{0D108BD9-81ED-4DB2-BD59-A6C34878D82A}">
                    <a16:rowId xmlns:a16="http://schemas.microsoft.com/office/drawing/2014/main" val="3471795324"/>
                  </a:ext>
                </a:extLst>
              </a:tr>
              <a:tr h="1298551">
                <a:tc>
                  <a:txBody>
                    <a:bodyPr/>
                    <a:lstStyle/>
                    <a:p>
                      <a:r>
                        <a:rPr lang="en-US" sz="1150"/>
                        <a:t>Martin v Najem [2022] NSWDC 479</a:t>
                      </a:r>
                    </a:p>
                    <a:p>
                      <a:r>
                        <a:rPr lang="en-AU" sz="1150">
                          <a:hlinkClick r:id="rId6"/>
                        </a:rPr>
                        <a:t>https://obriensolicitors.com.au/australian-cyber-security-centre-food-blogger-eats-words-after-court-orders-defamatory-posts/</a:t>
                      </a:r>
                      <a:endParaRPr lang="en-AU" sz="1150"/>
                    </a:p>
                  </a:txBody>
                  <a:tcPr/>
                </a:tc>
                <a:tc>
                  <a:txBody>
                    <a:bodyPr/>
                    <a:lstStyle/>
                    <a:p>
                      <a:r>
                        <a:rPr lang="en-US" sz="1150"/>
                        <a:t>NSW</a:t>
                      </a:r>
                      <a:endParaRPr lang="en-AU" sz="1150"/>
                    </a:p>
                  </a:txBody>
                  <a:tcPr/>
                </a:tc>
                <a:tc>
                  <a:txBody>
                    <a:bodyPr/>
                    <a:lstStyle/>
                    <a:p>
                      <a:r>
                        <a:rPr lang="en-US" sz="1150"/>
                        <a:t>Instagram (stories) </a:t>
                      </a:r>
                      <a:endParaRPr lang="en-AU" sz="1150"/>
                    </a:p>
                  </a:txBody>
                  <a:tcPr/>
                </a:tc>
                <a:tc>
                  <a:txBody>
                    <a:bodyPr/>
                    <a:lstStyle/>
                    <a:p>
                      <a:r>
                        <a:rPr lang="en-US" sz="1150"/>
                        <a:t>Food blogger defamed by a rival influencer on a number of occasions, referring to him as a racist and pedophile</a:t>
                      </a:r>
                      <a:endParaRPr lang="en-AU" sz="1150"/>
                    </a:p>
                  </a:txBody>
                  <a:tcPr/>
                </a:tc>
                <a:tc>
                  <a:txBody>
                    <a:bodyPr/>
                    <a:lstStyle/>
                    <a:p>
                      <a:r>
                        <a:rPr lang="en-US" sz="1150"/>
                        <a:t>For the plaintiff $300,000 and a permanent injunction</a:t>
                      </a:r>
                      <a:endParaRPr lang="en-AU" sz="1150"/>
                    </a:p>
                  </a:txBody>
                  <a:tcPr/>
                </a:tc>
                <a:extLst>
                  <a:ext uri="{0D108BD9-81ED-4DB2-BD59-A6C34878D82A}">
                    <a16:rowId xmlns:a16="http://schemas.microsoft.com/office/drawing/2014/main" val="1752511988"/>
                  </a:ext>
                </a:extLst>
              </a:tr>
            </a:tbl>
          </a:graphicData>
        </a:graphic>
      </p:graphicFrame>
    </p:spTree>
    <p:extLst>
      <p:ext uri="{BB962C8B-B14F-4D97-AF65-F5344CB8AC3E}">
        <p14:creationId xmlns:p14="http://schemas.microsoft.com/office/powerpoint/2010/main" val="4062149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BC29-7CC0-AF2A-90BC-1DC2B99E7927}"/>
              </a:ext>
            </a:extLst>
          </p:cNvPr>
          <p:cNvSpPr>
            <a:spLocks noGrp="1"/>
          </p:cNvSpPr>
          <p:nvPr>
            <p:ph type="title"/>
          </p:nvPr>
        </p:nvSpPr>
        <p:spPr>
          <a:xfrm>
            <a:off x="188898" y="1251837"/>
            <a:ext cx="10571998" cy="970450"/>
          </a:xfrm>
        </p:spPr>
        <p:txBody>
          <a:bodyPr/>
          <a:lstStyle/>
          <a:p>
            <a:r>
              <a:rPr lang="en-AU"/>
              <a:t>Courts Update</a:t>
            </a:r>
            <a:br>
              <a:rPr lang="en-AU"/>
            </a:br>
            <a:r>
              <a:rPr lang="en-AU"/>
              <a:t>The story to date</a:t>
            </a:r>
            <a:br>
              <a:rPr lang="en-AU"/>
            </a:br>
            <a:endParaRPr lang="en-AU"/>
          </a:p>
        </p:txBody>
      </p:sp>
      <p:sp>
        <p:nvSpPr>
          <p:cNvPr id="7" name="Content Placeholder 6">
            <a:extLst>
              <a:ext uri="{FF2B5EF4-FFF2-40B4-BE49-F238E27FC236}">
                <a16:creationId xmlns:a16="http://schemas.microsoft.com/office/drawing/2014/main" id="{095552C4-BC43-8301-F056-0401F32D9855}"/>
              </a:ext>
            </a:extLst>
          </p:cNvPr>
          <p:cNvSpPr>
            <a:spLocks noGrp="1"/>
          </p:cNvSpPr>
          <p:nvPr>
            <p:ph idx="1"/>
          </p:nvPr>
        </p:nvSpPr>
        <p:spPr>
          <a:xfrm>
            <a:off x="818712" y="2222287"/>
            <a:ext cx="10554574" cy="3956840"/>
          </a:xfrm>
        </p:spPr>
        <p:txBody>
          <a:bodyPr>
            <a:normAutofit fontScale="92500" lnSpcReduction="10000"/>
          </a:bodyPr>
          <a:lstStyle/>
          <a:p>
            <a:r>
              <a:rPr lang="en-AU">
                <a:solidFill>
                  <a:schemeClr val="bg1"/>
                </a:solidFill>
              </a:rPr>
              <a:t>Sydney Courts closed to the public (and schools) in response to Covid-19 from March 2020</a:t>
            </a:r>
            <a:r>
              <a:rPr lang="en-US">
                <a:solidFill>
                  <a:schemeClr val="bg1"/>
                </a:solidFill>
              </a:rPr>
              <a:t>​</a:t>
            </a:r>
          </a:p>
          <a:p>
            <a:r>
              <a:rPr lang="en-AU">
                <a:solidFill>
                  <a:schemeClr val="bg1"/>
                </a:solidFill>
              </a:rPr>
              <a:t>In 2020, </a:t>
            </a:r>
            <a:r>
              <a:rPr lang="en-AU" err="1">
                <a:solidFill>
                  <a:schemeClr val="bg1"/>
                </a:solidFill>
              </a:rPr>
              <a:t>RoLEC</a:t>
            </a:r>
            <a:r>
              <a:rPr lang="en-AU">
                <a:solidFill>
                  <a:schemeClr val="bg1"/>
                </a:solidFill>
              </a:rPr>
              <a:t> worked with NSW Supreme Court, District Court and Sheriffs to create the Virtual Law Day Out</a:t>
            </a:r>
            <a:r>
              <a:rPr lang="en-US">
                <a:solidFill>
                  <a:schemeClr val="bg1"/>
                </a:solidFill>
              </a:rPr>
              <a:t>​</a:t>
            </a:r>
          </a:p>
          <a:p>
            <a:r>
              <a:rPr lang="en-AU" err="1">
                <a:solidFill>
                  <a:schemeClr val="bg1"/>
                </a:solidFill>
              </a:rPr>
              <a:t>RoLEC</a:t>
            </a:r>
            <a:r>
              <a:rPr lang="en-AU">
                <a:solidFill>
                  <a:schemeClr val="bg1"/>
                </a:solidFill>
              </a:rPr>
              <a:t> approached Sydney Courts numerous times to develop a Covid-Safe experience for students.  This would replicate the programs run in other States, particularly Victoria for the provision of a remote gallery to watch live court cases or pre-recorded recent cases of key parts of a trial </a:t>
            </a:r>
            <a:r>
              <a:rPr lang="en-AU" err="1">
                <a:solidFill>
                  <a:schemeClr val="bg1"/>
                </a:solidFill>
              </a:rPr>
              <a:t>eg</a:t>
            </a:r>
            <a:r>
              <a:rPr lang="en-AU">
                <a:solidFill>
                  <a:schemeClr val="bg1"/>
                </a:solidFill>
              </a:rPr>
              <a:t> giving evidence, bail applications etc</a:t>
            </a:r>
            <a:r>
              <a:rPr lang="en-US">
                <a:solidFill>
                  <a:schemeClr val="bg1"/>
                </a:solidFill>
              </a:rPr>
              <a:t>​</a:t>
            </a:r>
          </a:p>
          <a:p>
            <a:r>
              <a:rPr lang="en-AU">
                <a:solidFill>
                  <a:schemeClr val="bg1"/>
                </a:solidFill>
              </a:rPr>
              <a:t>End of 2022, most of the Sydney Courts were open to the public, however there were building  capacity limits, jury trial bubbles, continuing covid protocols that vary across the court hierarchy etc which have made a full return for students to Courts difficult.  </a:t>
            </a:r>
            <a:r>
              <a:rPr lang="en-US">
                <a:solidFill>
                  <a:schemeClr val="bg1"/>
                </a:solidFill>
              </a:rPr>
              <a:t>​</a:t>
            </a:r>
          </a:p>
          <a:p>
            <a:r>
              <a:rPr lang="en-AU" err="1">
                <a:solidFill>
                  <a:schemeClr val="bg1"/>
                </a:solidFill>
              </a:rPr>
              <a:t>RoLEC</a:t>
            </a:r>
            <a:r>
              <a:rPr lang="en-AU">
                <a:solidFill>
                  <a:schemeClr val="bg1"/>
                </a:solidFill>
              </a:rPr>
              <a:t> has worked closely with the Courts and Sheriffs to find ways to balance open justice with the safe operation of justice.  We successfully ran 6 trial excursions in November and December 2022 and have, with their permission been able to offer a limited amount of Court Excursions to the Downing Centre in 2023. </a:t>
            </a:r>
            <a:r>
              <a:rPr lang="en-US">
                <a:solidFill>
                  <a:schemeClr val="bg1"/>
                </a:solidFill>
              </a:rPr>
              <a:t>​</a:t>
            </a:r>
          </a:p>
        </p:txBody>
      </p:sp>
      <p:sp>
        <p:nvSpPr>
          <p:cNvPr id="6" name="TextBox 5">
            <a:extLst>
              <a:ext uri="{FF2B5EF4-FFF2-40B4-BE49-F238E27FC236}">
                <a16:creationId xmlns:a16="http://schemas.microsoft.com/office/drawing/2014/main" id="{33175323-07CD-9FB2-4CA3-B8476AB988A5}"/>
              </a:ext>
            </a:extLst>
          </p:cNvPr>
          <p:cNvSpPr txBox="1"/>
          <p:nvPr/>
        </p:nvSpPr>
        <p:spPr>
          <a:xfrm>
            <a:off x="8298206" y="55250"/>
            <a:ext cx="3787256" cy="1754326"/>
          </a:xfrm>
          <a:prstGeom prst="rect">
            <a:avLst/>
          </a:prstGeom>
          <a:solidFill>
            <a:schemeClr val="accent1">
              <a:lumMod val="40000"/>
              <a:lumOff val="60000"/>
            </a:schemeClr>
          </a:solidFill>
        </p:spPr>
        <p:txBody>
          <a:bodyPr wrap="square" rtlCol="0">
            <a:spAutoFit/>
          </a:bodyPr>
          <a:lstStyle/>
          <a:p>
            <a:pPr marL="285750" indent="-285750">
              <a:buFont typeface="Courier New" panose="02070309020205020404" pitchFamily="49" charset="0"/>
              <a:buChar char="o"/>
            </a:pPr>
            <a:r>
              <a:rPr lang="en-AU"/>
              <a:t>Chief Magistrate/ Judge/ Justice </a:t>
            </a:r>
          </a:p>
          <a:p>
            <a:pPr marL="285750" indent="-285750">
              <a:buFont typeface="Courier New" panose="02070309020205020404" pitchFamily="49" charset="0"/>
              <a:buChar char="o"/>
            </a:pPr>
            <a:r>
              <a:rPr lang="en-AU"/>
              <a:t>Office of the Sheriff</a:t>
            </a:r>
          </a:p>
          <a:p>
            <a:pPr marL="285750" indent="-285750">
              <a:buFont typeface="Courier New" panose="02070309020205020404" pitchFamily="49" charset="0"/>
              <a:buChar char="o"/>
            </a:pPr>
            <a:r>
              <a:rPr lang="en-AU"/>
              <a:t>Court Services</a:t>
            </a:r>
          </a:p>
          <a:p>
            <a:pPr marL="285750" indent="-285750">
              <a:buFont typeface="Courier New" panose="02070309020205020404" pitchFamily="49" charset="0"/>
              <a:buChar char="o"/>
            </a:pPr>
            <a:r>
              <a:rPr lang="en-AU"/>
              <a:t>Administrative Staff/ judicial associates </a:t>
            </a:r>
          </a:p>
        </p:txBody>
      </p:sp>
    </p:spTree>
    <p:extLst>
      <p:ext uri="{BB962C8B-B14F-4D97-AF65-F5344CB8AC3E}">
        <p14:creationId xmlns:p14="http://schemas.microsoft.com/office/powerpoint/2010/main" val="353218499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881CD5-DF95-4B8E-B781-7C9985C6F8B7}"/>
              </a:ext>
            </a:extLst>
          </p:cNvPr>
          <p:cNvPicPr>
            <a:picLocks noChangeAspect="1"/>
          </p:cNvPicPr>
          <p:nvPr/>
        </p:nvPicPr>
        <p:blipFill>
          <a:blip r:embed="rId2"/>
          <a:stretch>
            <a:fillRect/>
          </a:stretch>
        </p:blipFill>
        <p:spPr>
          <a:xfrm>
            <a:off x="9694416" y="-18102"/>
            <a:ext cx="2497583" cy="744688"/>
          </a:xfrm>
          <a:prstGeom prst="rect">
            <a:avLst/>
          </a:prstGeom>
        </p:spPr>
      </p:pic>
      <p:sp>
        <p:nvSpPr>
          <p:cNvPr id="9" name="Title 1">
            <a:extLst>
              <a:ext uri="{FF2B5EF4-FFF2-40B4-BE49-F238E27FC236}">
                <a16:creationId xmlns:a16="http://schemas.microsoft.com/office/drawing/2014/main" id="{1ED968D4-F881-98AF-E978-5ADB83963F21}"/>
              </a:ext>
            </a:extLst>
          </p:cNvPr>
          <p:cNvSpPr txBox="1">
            <a:spLocks/>
          </p:cNvSpPr>
          <p:nvPr/>
        </p:nvSpPr>
        <p:spPr>
          <a:xfrm>
            <a:off x="0" y="-42364"/>
            <a:ext cx="10571998" cy="744688"/>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200"/>
              <a:t>Relevant Australian Case Law</a:t>
            </a:r>
          </a:p>
        </p:txBody>
      </p:sp>
      <p:graphicFrame>
        <p:nvGraphicFramePr>
          <p:cNvPr id="6" name="Table 6">
            <a:extLst>
              <a:ext uri="{FF2B5EF4-FFF2-40B4-BE49-F238E27FC236}">
                <a16:creationId xmlns:a16="http://schemas.microsoft.com/office/drawing/2014/main" id="{EAE3E8A5-9330-E6AC-0413-DCBBBD379A61}"/>
              </a:ext>
            </a:extLst>
          </p:cNvPr>
          <p:cNvGraphicFramePr>
            <a:graphicFrameLocks noGrp="1"/>
          </p:cNvGraphicFramePr>
          <p:nvPr>
            <p:extLst>
              <p:ext uri="{D42A27DB-BD31-4B8C-83A1-F6EECF244321}">
                <p14:modId xmlns:p14="http://schemas.microsoft.com/office/powerpoint/2010/main" val="694619993"/>
              </p:ext>
            </p:extLst>
          </p:nvPr>
        </p:nvGraphicFramePr>
        <p:xfrm>
          <a:off x="84965" y="940280"/>
          <a:ext cx="12022070" cy="4145203"/>
        </p:xfrm>
        <a:graphic>
          <a:graphicData uri="http://schemas.openxmlformats.org/drawingml/2006/table">
            <a:tbl>
              <a:tblPr firstRow="1" bandRow="1">
                <a:tableStyleId>{5C22544A-7EE6-4342-B048-85BDC9FD1C3A}</a:tableStyleId>
              </a:tblPr>
              <a:tblGrid>
                <a:gridCol w="2373563">
                  <a:extLst>
                    <a:ext uri="{9D8B030D-6E8A-4147-A177-3AD203B41FA5}">
                      <a16:colId xmlns:a16="http://schemas.microsoft.com/office/drawing/2014/main" val="503652569"/>
                    </a:ext>
                  </a:extLst>
                </a:gridCol>
                <a:gridCol w="1061049">
                  <a:extLst>
                    <a:ext uri="{9D8B030D-6E8A-4147-A177-3AD203B41FA5}">
                      <a16:colId xmlns:a16="http://schemas.microsoft.com/office/drawing/2014/main" val="4079539107"/>
                    </a:ext>
                  </a:extLst>
                </a:gridCol>
                <a:gridCol w="1500997">
                  <a:extLst>
                    <a:ext uri="{9D8B030D-6E8A-4147-A177-3AD203B41FA5}">
                      <a16:colId xmlns:a16="http://schemas.microsoft.com/office/drawing/2014/main" val="3995694576"/>
                    </a:ext>
                  </a:extLst>
                </a:gridCol>
                <a:gridCol w="4682047">
                  <a:extLst>
                    <a:ext uri="{9D8B030D-6E8A-4147-A177-3AD203B41FA5}">
                      <a16:colId xmlns:a16="http://schemas.microsoft.com/office/drawing/2014/main" val="2577912781"/>
                    </a:ext>
                  </a:extLst>
                </a:gridCol>
                <a:gridCol w="2404414">
                  <a:extLst>
                    <a:ext uri="{9D8B030D-6E8A-4147-A177-3AD203B41FA5}">
                      <a16:colId xmlns:a16="http://schemas.microsoft.com/office/drawing/2014/main" val="3830817154"/>
                    </a:ext>
                  </a:extLst>
                </a:gridCol>
              </a:tblGrid>
              <a:tr h="631525">
                <a:tc>
                  <a:txBody>
                    <a:bodyPr/>
                    <a:lstStyle/>
                    <a:p>
                      <a:r>
                        <a:rPr lang="en-AU" sz="1200"/>
                        <a:t>Case Name</a:t>
                      </a:r>
                    </a:p>
                  </a:txBody>
                  <a:tcPr/>
                </a:tc>
                <a:tc>
                  <a:txBody>
                    <a:bodyPr/>
                    <a:lstStyle/>
                    <a:p>
                      <a:r>
                        <a:rPr lang="en-AU" sz="1200"/>
                        <a:t>Jurisdiction or court</a:t>
                      </a:r>
                    </a:p>
                  </a:txBody>
                  <a:tcPr/>
                </a:tc>
                <a:tc>
                  <a:txBody>
                    <a:bodyPr/>
                    <a:lstStyle/>
                    <a:p>
                      <a:r>
                        <a:rPr lang="en-AU" sz="1200"/>
                        <a:t>Social Media Platform </a:t>
                      </a:r>
                    </a:p>
                  </a:txBody>
                  <a:tcPr/>
                </a:tc>
                <a:tc>
                  <a:txBody>
                    <a:bodyPr/>
                    <a:lstStyle/>
                    <a:p>
                      <a:r>
                        <a:rPr lang="en-AU" sz="1200"/>
                        <a:t>Details</a:t>
                      </a:r>
                    </a:p>
                  </a:txBody>
                  <a:tcPr/>
                </a:tc>
                <a:tc>
                  <a:txBody>
                    <a:bodyPr/>
                    <a:lstStyle/>
                    <a:p>
                      <a:r>
                        <a:rPr lang="en-AU" sz="1200"/>
                        <a:t>Damages</a:t>
                      </a:r>
                    </a:p>
                  </a:txBody>
                  <a:tcPr/>
                </a:tc>
                <a:extLst>
                  <a:ext uri="{0D108BD9-81ED-4DB2-BD59-A6C34878D82A}">
                    <a16:rowId xmlns:a16="http://schemas.microsoft.com/office/drawing/2014/main" val="3569082992"/>
                  </a:ext>
                </a:extLst>
              </a:tr>
              <a:tr h="868310">
                <a:tc>
                  <a:txBody>
                    <a:bodyPr/>
                    <a:lstStyle/>
                    <a:p>
                      <a:r>
                        <a:rPr lang="en-AU" sz="1200"/>
                        <a:t>Nettle V Cruse [2021] </a:t>
                      </a:r>
                    </a:p>
                    <a:p>
                      <a:r>
                        <a:rPr lang="en-AU" sz="1200"/>
                        <a:t>FCA 935</a:t>
                      </a:r>
                    </a:p>
                    <a:p>
                      <a:endParaRPr lang="en-AU" sz="1200"/>
                    </a:p>
                  </a:txBody>
                  <a:tcPr/>
                </a:tc>
                <a:tc>
                  <a:txBody>
                    <a:bodyPr/>
                    <a:lstStyle/>
                    <a:p>
                      <a:r>
                        <a:rPr lang="en-US" sz="1200"/>
                        <a:t>Federal Court</a:t>
                      </a:r>
                      <a:endParaRPr lang="en-AU" sz="1200"/>
                    </a:p>
                  </a:txBody>
                  <a:tcPr/>
                </a:tc>
                <a:tc>
                  <a:txBody>
                    <a:bodyPr/>
                    <a:lstStyle/>
                    <a:p>
                      <a:r>
                        <a:rPr lang="en-US" sz="1200" err="1"/>
                        <a:t>complaintwire</a:t>
                      </a:r>
                      <a:endParaRPr lang="en-US" sz="1200"/>
                    </a:p>
                    <a:p>
                      <a:r>
                        <a:rPr lang="en-US" sz="1200" err="1"/>
                        <a:t>complaintsboard</a:t>
                      </a:r>
                      <a:endParaRPr lang="en-US" sz="1200"/>
                    </a:p>
                    <a:p>
                      <a:r>
                        <a:rPr lang="en-US" sz="1200" err="1"/>
                        <a:t>internetcheaters</a:t>
                      </a:r>
                      <a:endParaRPr lang="en-US" sz="1200"/>
                    </a:p>
                    <a:p>
                      <a:endParaRPr lang="en-AU" sz="1200"/>
                    </a:p>
                  </a:txBody>
                  <a:tcPr/>
                </a:tc>
                <a:tc>
                  <a:txBody>
                    <a:bodyPr/>
                    <a:lstStyle/>
                    <a:p>
                      <a:r>
                        <a:rPr lang="en-US" sz="1200"/>
                        <a:t>Dr Nettle, a Sydney based plastic surgeon was defamed over a number of websites. Judge </a:t>
                      </a:r>
                      <a:r>
                        <a:rPr lang="en-US" sz="1200" err="1"/>
                        <a:t>Wigney</a:t>
                      </a:r>
                      <a:r>
                        <a:rPr lang="en-US" sz="1200"/>
                        <a:t> found that these were calculating and designed to inflict the maximum damage of his professional reputation.</a:t>
                      </a:r>
                      <a:endParaRPr lang="en-AU" sz="1200"/>
                    </a:p>
                  </a:txBody>
                  <a:tcPr/>
                </a:tc>
                <a:tc>
                  <a:txBody>
                    <a:bodyPr/>
                    <a:lstStyle/>
                    <a:p>
                      <a:r>
                        <a:rPr lang="en-US" sz="1200"/>
                        <a:t>$450,000 compensatory and aggravated damages</a:t>
                      </a:r>
                    </a:p>
                    <a:p>
                      <a:r>
                        <a:rPr lang="en-US" sz="1200"/>
                        <a:t>however, the respondent cannot be located</a:t>
                      </a:r>
                      <a:endParaRPr lang="en-AU" sz="1200"/>
                    </a:p>
                  </a:txBody>
                  <a:tcPr/>
                </a:tc>
                <a:extLst>
                  <a:ext uri="{0D108BD9-81ED-4DB2-BD59-A6C34878D82A}">
                    <a16:rowId xmlns:a16="http://schemas.microsoft.com/office/drawing/2014/main" val="2272739279"/>
                  </a:ext>
                </a:extLst>
              </a:tr>
              <a:tr h="616166">
                <a:tc>
                  <a:txBody>
                    <a:bodyPr/>
                    <a:lstStyle/>
                    <a:p>
                      <a:r>
                        <a:rPr lang="en-US" sz="1200"/>
                        <a:t>Dean v </a:t>
                      </a:r>
                      <a:r>
                        <a:rPr lang="en-US" sz="1200" err="1"/>
                        <a:t>Puleio</a:t>
                      </a:r>
                      <a:r>
                        <a:rPr lang="en-US" sz="1200"/>
                        <a:t> [2021] </a:t>
                      </a:r>
                    </a:p>
                    <a:p>
                      <a:r>
                        <a:rPr lang="en-US" sz="1200"/>
                        <a:t>VCC 848</a:t>
                      </a:r>
                      <a:endParaRPr lang="en-AU" sz="1200"/>
                    </a:p>
                  </a:txBody>
                  <a:tcPr/>
                </a:tc>
                <a:tc>
                  <a:txBody>
                    <a:bodyPr/>
                    <a:lstStyle/>
                    <a:p>
                      <a:r>
                        <a:rPr lang="en-US" sz="1200"/>
                        <a:t>Vic</a:t>
                      </a:r>
                      <a:endParaRPr lang="en-AU" sz="1200"/>
                    </a:p>
                  </a:txBody>
                  <a:tcPr/>
                </a:tc>
                <a:tc>
                  <a:txBody>
                    <a:bodyPr/>
                    <a:lstStyle/>
                    <a:p>
                      <a:r>
                        <a:rPr lang="en-US" sz="1200"/>
                        <a:t>Google reviews</a:t>
                      </a:r>
                      <a:endParaRPr lang="en-AU" sz="1200"/>
                    </a:p>
                  </a:txBody>
                  <a:tcPr/>
                </a:tc>
                <a:tc>
                  <a:txBody>
                    <a:bodyPr/>
                    <a:lstStyle/>
                    <a:p>
                      <a:r>
                        <a:rPr lang="en-US" sz="1200"/>
                        <a:t>Respondent published 4 reviews on Google which were found by Judge Clayton to be serious imputations, ‘but not of the most serious kind’. </a:t>
                      </a:r>
                      <a:endParaRPr lang="en-AU" sz="1200"/>
                    </a:p>
                  </a:txBody>
                  <a:tcPr/>
                </a:tc>
                <a:tc>
                  <a:txBody>
                    <a:bodyPr/>
                    <a:lstStyle/>
                    <a:p>
                      <a:r>
                        <a:rPr lang="en-US" sz="1200"/>
                        <a:t>$170,000 compensatory and aggravated damages</a:t>
                      </a:r>
                      <a:endParaRPr lang="en-AU" sz="1200"/>
                    </a:p>
                  </a:txBody>
                  <a:tcPr/>
                </a:tc>
                <a:extLst>
                  <a:ext uri="{0D108BD9-81ED-4DB2-BD59-A6C34878D82A}">
                    <a16:rowId xmlns:a16="http://schemas.microsoft.com/office/drawing/2014/main" val="3686960819"/>
                  </a:ext>
                </a:extLst>
              </a:tr>
              <a:tr h="440119">
                <a:tc>
                  <a:txBody>
                    <a:bodyPr/>
                    <a:lstStyle/>
                    <a:p>
                      <a:r>
                        <a:rPr lang="en-US" sz="1200"/>
                        <a:t>Lee &amp; </a:t>
                      </a:r>
                      <a:r>
                        <a:rPr lang="en-US" sz="1200" err="1"/>
                        <a:t>Ors</a:t>
                      </a:r>
                      <a:r>
                        <a:rPr lang="en-US" sz="1200"/>
                        <a:t> v Sheen &amp; Anor [2021] QDC 18</a:t>
                      </a:r>
                      <a:endParaRPr lang="en-AU" sz="1200"/>
                    </a:p>
                  </a:txBody>
                  <a:tcPr/>
                </a:tc>
                <a:tc>
                  <a:txBody>
                    <a:bodyPr/>
                    <a:lstStyle/>
                    <a:p>
                      <a:r>
                        <a:rPr lang="en-US" sz="1200"/>
                        <a:t>Qld</a:t>
                      </a:r>
                      <a:endParaRPr lang="en-AU" sz="1200"/>
                    </a:p>
                  </a:txBody>
                  <a:tcPr/>
                </a:tc>
                <a:tc>
                  <a:txBody>
                    <a:bodyPr/>
                    <a:lstStyle/>
                    <a:p>
                      <a:r>
                        <a:rPr lang="en-US" sz="1200"/>
                        <a:t>WeChat</a:t>
                      </a:r>
                      <a:endParaRPr lang="en-AU" sz="1200"/>
                    </a:p>
                  </a:txBody>
                  <a:tcPr/>
                </a:tc>
                <a:tc>
                  <a:txBody>
                    <a:bodyPr/>
                    <a:lstStyle/>
                    <a:p>
                      <a:r>
                        <a:rPr lang="en-US" sz="1200"/>
                        <a:t>The plaintiff, a Brisbane lawyer, sued the defendant over a publication made on the Chinese social media platform.</a:t>
                      </a:r>
                      <a:endParaRPr lang="en-AU" sz="1200"/>
                    </a:p>
                  </a:txBody>
                  <a:tcPr/>
                </a:tc>
                <a:tc>
                  <a:txBody>
                    <a:bodyPr/>
                    <a:lstStyle/>
                    <a:p>
                      <a:r>
                        <a:rPr lang="en-US" sz="1200"/>
                        <a:t>$60,000 compensatory and aggravated damages</a:t>
                      </a:r>
                      <a:endParaRPr lang="en-AU" sz="1200"/>
                    </a:p>
                  </a:txBody>
                  <a:tcPr/>
                </a:tc>
                <a:extLst>
                  <a:ext uri="{0D108BD9-81ED-4DB2-BD59-A6C34878D82A}">
                    <a16:rowId xmlns:a16="http://schemas.microsoft.com/office/drawing/2014/main" val="3471795324"/>
                  </a:ext>
                </a:extLst>
              </a:tr>
              <a:tr h="616166">
                <a:tc>
                  <a:txBody>
                    <a:bodyPr/>
                    <a:lstStyle/>
                    <a:p>
                      <a:r>
                        <a:rPr lang="en-US" sz="1200" err="1"/>
                        <a:t>Gair</a:t>
                      </a:r>
                      <a:r>
                        <a:rPr lang="en-US" sz="1200"/>
                        <a:t> and Turland v Greenwood [2020] </a:t>
                      </a:r>
                    </a:p>
                    <a:p>
                      <a:r>
                        <a:rPr lang="en-US" sz="1200"/>
                        <a:t>NSWDC  586</a:t>
                      </a:r>
                      <a:endParaRPr lang="en-AU" sz="1200"/>
                    </a:p>
                  </a:txBody>
                  <a:tcPr/>
                </a:tc>
                <a:tc>
                  <a:txBody>
                    <a:bodyPr/>
                    <a:lstStyle/>
                    <a:p>
                      <a:r>
                        <a:rPr lang="en-US" sz="1200"/>
                        <a:t>NSW</a:t>
                      </a:r>
                      <a:endParaRPr lang="en-AU" sz="1200"/>
                    </a:p>
                  </a:txBody>
                  <a:tcPr/>
                </a:tc>
                <a:tc>
                  <a:txBody>
                    <a:bodyPr/>
                    <a:lstStyle/>
                    <a:p>
                      <a:r>
                        <a:rPr lang="en-US" sz="1200"/>
                        <a:t>YouTube</a:t>
                      </a:r>
                      <a:endParaRPr lang="en-AU" sz="1200"/>
                    </a:p>
                  </a:txBody>
                  <a:tcPr/>
                </a:tc>
                <a:tc>
                  <a:txBody>
                    <a:bodyPr/>
                    <a:lstStyle/>
                    <a:p>
                      <a:r>
                        <a:rPr lang="en-US" sz="1200"/>
                        <a:t>A resident of a shire council published a video on YouTube making statements regarding the plaintiffs, a Mayor and former Deputy Mayor of the shire council</a:t>
                      </a:r>
                      <a:endParaRPr lang="en-AU" sz="1200"/>
                    </a:p>
                  </a:txBody>
                  <a:tcPr/>
                </a:tc>
                <a:tc>
                  <a:txBody>
                    <a:bodyPr/>
                    <a:lstStyle/>
                    <a:p>
                      <a:r>
                        <a:rPr lang="en-US" sz="1200"/>
                        <a:t>$100,000 compensatory and aggravated damages</a:t>
                      </a:r>
                      <a:endParaRPr lang="en-AU" sz="1200"/>
                    </a:p>
                  </a:txBody>
                  <a:tcPr/>
                </a:tc>
                <a:extLst>
                  <a:ext uri="{0D108BD9-81ED-4DB2-BD59-A6C34878D82A}">
                    <a16:rowId xmlns:a16="http://schemas.microsoft.com/office/drawing/2014/main" val="1752511988"/>
                  </a:ext>
                </a:extLst>
              </a:tr>
              <a:tr h="908008">
                <a:tc>
                  <a:txBody>
                    <a:bodyPr/>
                    <a:lstStyle/>
                    <a:p>
                      <a:r>
                        <a:rPr lang="en-AU" sz="1200" err="1"/>
                        <a:t>Doak</a:t>
                      </a:r>
                      <a:r>
                        <a:rPr lang="en-AU" sz="1200"/>
                        <a:t> v Birks [2022] NSWDC 625</a:t>
                      </a:r>
                    </a:p>
                  </a:txBody>
                  <a:tcPr/>
                </a:tc>
                <a:tc>
                  <a:txBody>
                    <a:bodyPr/>
                    <a:lstStyle/>
                    <a:p>
                      <a:r>
                        <a:rPr lang="en-AU" sz="1200"/>
                        <a:t>NSW</a:t>
                      </a:r>
                    </a:p>
                  </a:txBody>
                  <a:tcPr/>
                </a:tc>
                <a:tc>
                  <a:txBody>
                    <a:bodyPr/>
                    <a:lstStyle/>
                    <a:p>
                      <a:r>
                        <a:rPr lang="en-AU" sz="1200"/>
                        <a:t>Facebook</a:t>
                      </a:r>
                    </a:p>
                  </a:txBody>
                  <a:tcPr/>
                </a:tc>
                <a:tc>
                  <a:txBody>
                    <a:bodyPr/>
                    <a:lstStyle/>
                    <a:p>
                      <a:r>
                        <a:rPr lang="en-AU" sz="1200"/>
                        <a:t>Comments and video posted on a group page for rodeo events. 204 comments and 163 emoji responses. Available to 1959 Facebook friends for 81 days. </a:t>
                      </a:r>
                    </a:p>
                  </a:txBody>
                  <a:tcPr/>
                </a:tc>
                <a:tc>
                  <a:txBody>
                    <a:bodyPr/>
                    <a:lstStyle/>
                    <a:p>
                      <a:r>
                        <a:rPr lang="en-AU" sz="1200"/>
                        <a:t>For the plaintiff </a:t>
                      </a:r>
                    </a:p>
                    <a:p>
                      <a:r>
                        <a:rPr lang="en-AU" sz="1200"/>
                        <a:t>$283,358.79 in general, aggravated and special damages</a:t>
                      </a:r>
                    </a:p>
                  </a:txBody>
                  <a:tcPr/>
                </a:tc>
                <a:extLst>
                  <a:ext uri="{0D108BD9-81ED-4DB2-BD59-A6C34878D82A}">
                    <a16:rowId xmlns:a16="http://schemas.microsoft.com/office/drawing/2014/main" val="445720391"/>
                  </a:ext>
                </a:extLst>
              </a:tr>
            </a:tbl>
          </a:graphicData>
        </a:graphic>
      </p:graphicFrame>
      <p:sp>
        <p:nvSpPr>
          <p:cNvPr id="2" name="TextBox 1">
            <a:extLst>
              <a:ext uri="{FF2B5EF4-FFF2-40B4-BE49-F238E27FC236}">
                <a16:creationId xmlns:a16="http://schemas.microsoft.com/office/drawing/2014/main" id="{287344F2-70AB-DD67-7C99-6643DFE5993B}"/>
              </a:ext>
            </a:extLst>
          </p:cNvPr>
          <p:cNvSpPr txBox="1"/>
          <p:nvPr/>
        </p:nvSpPr>
        <p:spPr>
          <a:xfrm>
            <a:off x="84965" y="5210355"/>
            <a:ext cx="11612454" cy="1477328"/>
          </a:xfrm>
          <a:prstGeom prst="rect">
            <a:avLst/>
          </a:prstGeom>
          <a:noFill/>
        </p:spPr>
        <p:txBody>
          <a:bodyPr wrap="square" rtlCol="0">
            <a:spAutoFit/>
          </a:bodyPr>
          <a:lstStyle/>
          <a:p>
            <a:r>
              <a:rPr lang="en-AU"/>
              <a:t>Many more cases can be found at:</a:t>
            </a:r>
          </a:p>
          <a:p>
            <a:endParaRPr lang="en-AU"/>
          </a:p>
          <a:p>
            <a:r>
              <a:rPr lang="en-AU">
                <a:hlinkClick r:id="rId3"/>
              </a:rPr>
              <a:t>https://www.australian-defamation-lawyers.com.au/reported-cases/</a:t>
            </a:r>
            <a:endParaRPr lang="en-AU"/>
          </a:p>
          <a:p>
            <a:r>
              <a:rPr lang="en-AU">
                <a:hlinkClick r:id="rId4"/>
              </a:rPr>
              <a:t>https://stephens.com.au/damages-for-online-defamation-recent-cases-updated-august-2021/</a:t>
            </a:r>
            <a:endParaRPr lang="en-AU"/>
          </a:p>
          <a:p>
            <a:endParaRPr lang="en-AU"/>
          </a:p>
        </p:txBody>
      </p:sp>
    </p:spTree>
    <p:extLst>
      <p:ext uri="{BB962C8B-B14F-4D97-AF65-F5344CB8AC3E}">
        <p14:creationId xmlns:p14="http://schemas.microsoft.com/office/powerpoint/2010/main" val="1404691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6EE9-8A79-4B95-B289-6D9499EBF6FA}"/>
              </a:ext>
            </a:extLst>
          </p:cNvPr>
          <p:cNvSpPr>
            <a:spLocks noGrp="1"/>
          </p:cNvSpPr>
          <p:nvPr>
            <p:ph type="title"/>
          </p:nvPr>
        </p:nvSpPr>
        <p:spPr/>
        <p:txBody>
          <a:bodyPr/>
          <a:lstStyle/>
          <a:p>
            <a:r>
              <a:rPr lang="en-AU"/>
              <a:t>Contact Us</a:t>
            </a:r>
          </a:p>
        </p:txBody>
      </p:sp>
      <p:sp>
        <p:nvSpPr>
          <p:cNvPr id="3" name="Content Placeholder 2">
            <a:extLst>
              <a:ext uri="{FF2B5EF4-FFF2-40B4-BE49-F238E27FC236}">
                <a16:creationId xmlns:a16="http://schemas.microsoft.com/office/drawing/2014/main" id="{252B2FB1-99B9-4072-AEB4-F8D6827A2DD2}"/>
              </a:ext>
            </a:extLst>
          </p:cNvPr>
          <p:cNvSpPr>
            <a:spLocks noGrp="1"/>
          </p:cNvSpPr>
          <p:nvPr>
            <p:ph idx="1"/>
          </p:nvPr>
        </p:nvSpPr>
        <p:spPr>
          <a:xfrm>
            <a:off x="588992" y="2065405"/>
            <a:ext cx="10560176" cy="4689863"/>
          </a:xfrm>
        </p:spPr>
        <p:txBody>
          <a:bodyPr>
            <a:normAutofit lnSpcReduction="10000"/>
          </a:bodyPr>
          <a:lstStyle/>
          <a:p>
            <a:pPr marL="0" indent="0">
              <a:spcAft>
                <a:spcPts val="0"/>
              </a:spcAft>
              <a:buNone/>
            </a:pPr>
            <a:r>
              <a:rPr lang="en-AU" i="1">
                <a:solidFill>
                  <a:srgbClr val="FFFFFF"/>
                </a:solidFill>
              </a:rPr>
              <a:t>Contact</a:t>
            </a:r>
          </a:p>
          <a:p>
            <a:pPr marL="0" indent="0">
              <a:spcAft>
                <a:spcPts val="0"/>
              </a:spcAft>
              <a:buNone/>
            </a:pPr>
            <a:r>
              <a:rPr lang="en-AU">
                <a:solidFill>
                  <a:srgbClr val="FFFFFF"/>
                </a:solidFill>
              </a:rPr>
              <a:t>Justine Hanks</a:t>
            </a:r>
          </a:p>
          <a:p>
            <a:pPr marL="0" indent="0">
              <a:spcAft>
                <a:spcPts val="0"/>
              </a:spcAft>
              <a:buNone/>
            </a:pPr>
            <a:r>
              <a:rPr lang="en-AU">
                <a:solidFill>
                  <a:srgbClr val="FFFFFF"/>
                </a:solidFill>
              </a:rPr>
              <a:t>Education Manager </a:t>
            </a:r>
          </a:p>
          <a:p>
            <a:pPr marL="0" indent="0">
              <a:spcAft>
                <a:spcPts val="0"/>
              </a:spcAft>
              <a:buNone/>
            </a:pPr>
            <a:r>
              <a:rPr lang="en-AU">
                <a:solidFill>
                  <a:srgbClr val="FFFFFF"/>
                </a:solidFill>
                <a:hlinkClick r:id="rId2">
                  <a:extLst>
                    <a:ext uri="{A12FA001-AC4F-418D-AE19-62706E023703}">
                      <ahyp:hlinkClr xmlns:ahyp="http://schemas.microsoft.com/office/drawing/2018/hyperlinkcolor" val="tx"/>
                    </a:ext>
                  </a:extLst>
                </a:hlinkClick>
              </a:rPr>
              <a:t>justine</a:t>
            </a:r>
            <a:r>
              <a:rPr lang="en-AU">
                <a:solidFill>
                  <a:srgbClr val="FFFFFF"/>
                </a:solidFill>
                <a:hlinkClick r:id="rId3">
                  <a:extLst>
                    <a:ext uri="{A12FA001-AC4F-418D-AE19-62706E023703}">
                      <ahyp:hlinkClr xmlns:ahyp="http://schemas.microsoft.com/office/drawing/2018/hyperlinkcolor" val="tx"/>
                    </a:ext>
                  </a:extLst>
                </a:hlinkClick>
              </a:rPr>
              <a:t>@ruleoflaw.org.au</a:t>
            </a:r>
            <a:endParaRPr lang="en-AU">
              <a:solidFill>
                <a:srgbClr val="FFFFFF"/>
              </a:solidFill>
            </a:endParaRPr>
          </a:p>
          <a:p>
            <a:pPr marL="0" indent="0">
              <a:spcAft>
                <a:spcPts val="0"/>
              </a:spcAft>
              <a:buNone/>
            </a:pPr>
            <a:endParaRPr lang="en-AU">
              <a:solidFill>
                <a:srgbClr val="FFFFFF"/>
              </a:solidFill>
            </a:endParaRPr>
          </a:p>
          <a:p>
            <a:pPr marL="0" indent="0">
              <a:spcAft>
                <a:spcPts val="0"/>
              </a:spcAft>
              <a:buNone/>
            </a:pPr>
            <a:r>
              <a:rPr lang="en-AU" i="1">
                <a:solidFill>
                  <a:srgbClr val="FFFFFF"/>
                </a:solidFill>
              </a:rPr>
              <a:t>Court Experiences Contact</a:t>
            </a:r>
            <a:endParaRPr lang="en-AU" i="1"/>
          </a:p>
          <a:p>
            <a:pPr marL="0" indent="0">
              <a:spcAft>
                <a:spcPts val="0"/>
              </a:spcAft>
              <a:buNone/>
            </a:pPr>
            <a:r>
              <a:rPr lang="en-AU">
                <a:solidFill>
                  <a:srgbClr val="FFFFFF"/>
                </a:solidFill>
              </a:rPr>
              <a:t>courtvisit@ruleoflaw.org.au</a:t>
            </a:r>
          </a:p>
          <a:p>
            <a:pPr marL="0" indent="0">
              <a:spcAft>
                <a:spcPts val="0"/>
              </a:spcAft>
              <a:buNone/>
            </a:pPr>
            <a:endParaRPr lang="en-AU" i="1">
              <a:solidFill>
                <a:srgbClr val="FFFFFF"/>
              </a:solidFill>
            </a:endParaRPr>
          </a:p>
          <a:p>
            <a:pPr marL="0" indent="0">
              <a:spcAft>
                <a:spcPts val="0"/>
              </a:spcAft>
              <a:buNone/>
            </a:pPr>
            <a:r>
              <a:rPr lang="en-AU" i="1">
                <a:solidFill>
                  <a:srgbClr val="FFFFFF"/>
                </a:solidFill>
              </a:rPr>
              <a:t>General Information and Questions</a:t>
            </a:r>
            <a:endParaRPr lang="en-AU">
              <a:solidFill>
                <a:srgbClr val="FFFFFF"/>
              </a:solidFill>
            </a:endParaRPr>
          </a:p>
          <a:p>
            <a:pPr marL="0" indent="0">
              <a:spcAft>
                <a:spcPts val="0"/>
              </a:spcAft>
              <a:buNone/>
            </a:pPr>
            <a:r>
              <a:rPr lang="en-AU">
                <a:solidFill>
                  <a:srgbClr val="FFFFFF"/>
                </a:solidFill>
              </a:rPr>
              <a:t>Rule of Law Education</a:t>
            </a:r>
          </a:p>
          <a:p>
            <a:pPr marL="0" indent="0">
              <a:spcAft>
                <a:spcPts val="0"/>
              </a:spcAft>
              <a:buNone/>
            </a:pPr>
            <a:r>
              <a:rPr lang="en-AU">
                <a:solidFill>
                  <a:srgbClr val="FFFFFF"/>
                </a:solidFill>
                <a:hlinkClick r:id="rId4">
                  <a:extLst>
                    <a:ext uri="{A12FA001-AC4F-418D-AE19-62706E023703}">
                      <ahyp:hlinkClr xmlns:ahyp="http://schemas.microsoft.com/office/drawing/2018/hyperlinkcolor" val="tx"/>
                    </a:ext>
                  </a:extLst>
                </a:hlinkClick>
              </a:rPr>
              <a:t>info@ruleoflaw.org.au</a:t>
            </a:r>
            <a:endParaRPr lang="en-AU">
              <a:solidFill>
                <a:srgbClr val="FFFFFF"/>
              </a:solidFill>
            </a:endParaRPr>
          </a:p>
          <a:p>
            <a:pPr marL="0" indent="0">
              <a:spcAft>
                <a:spcPts val="0"/>
              </a:spcAft>
              <a:buNone/>
            </a:pPr>
            <a:r>
              <a:rPr lang="en-AU" u="sng">
                <a:solidFill>
                  <a:srgbClr val="FFFFFF"/>
                </a:solidFill>
              </a:rPr>
              <a:t>education@ruleoflaw.org.au</a:t>
            </a:r>
          </a:p>
          <a:p>
            <a:pPr marL="0" indent="0">
              <a:spcAft>
                <a:spcPts val="0"/>
              </a:spcAft>
              <a:buNone/>
            </a:pPr>
            <a:endParaRPr lang="en-AU">
              <a:solidFill>
                <a:srgbClr val="FFFFFF"/>
              </a:solidFill>
            </a:endParaRPr>
          </a:p>
          <a:p>
            <a:pPr marL="0" indent="0">
              <a:spcAft>
                <a:spcPts val="0"/>
              </a:spcAft>
              <a:buNone/>
            </a:pPr>
            <a:r>
              <a:rPr lang="en-AU" i="1">
                <a:solidFill>
                  <a:srgbClr val="FFFFFF"/>
                </a:solidFill>
              </a:rPr>
              <a:t>Website</a:t>
            </a:r>
          </a:p>
          <a:p>
            <a:pPr marL="0" indent="0">
              <a:spcAft>
                <a:spcPts val="0"/>
              </a:spcAft>
              <a:buNone/>
            </a:pPr>
            <a:r>
              <a:rPr lang="en-AU">
                <a:solidFill>
                  <a:srgbClr val="FFFFFF"/>
                </a:solidFill>
                <a:hlinkClick r:id="rId5">
                  <a:extLst>
                    <a:ext uri="{A12FA001-AC4F-418D-AE19-62706E023703}">
                      <ahyp:hlinkClr xmlns:ahyp="http://schemas.microsoft.com/office/drawing/2018/hyperlinkcolor" val="tx"/>
                    </a:ext>
                  </a:extLst>
                </a:hlinkClick>
              </a:rPr>
              <a:t>www.ruleoflaw.org.au</a:t>
            </a:r>
            <a:endParaRPr lang="en-AU">
              <a:solidFill>
                <a:srgbClr val="FFFFFF"/>
              </a:solidFill>
            </a:endParaRPr>
          </a:p>
          <a:p>
            <a:pPr marL="0" indent="0">
              <a:spcAft>
                <a:spcPts val="0"/>
              </a:spcAft>
              <a:buNone/>
            </a:pPr>
            <a:endParaRPr lang="en-AU">
              <a:solidFill>
                <a:srgbClr val="FFFFFF"/>
              </a:solidFill>
            </a:endParaRPr>
          </a:p>
        </p:txBody>
      </p:sp>
      <p:pic>
        <p:nvPicPr>
          <p:cNvPr id="4" name="Picture 3">
            <a:extLst>
              <a:ext uri="{FF2B5EF4-FFF2-40B4-BE49-F238E27FC236}">
                <a16:creationId xmlns:a16="http://schemas.microsoft.com/office/drawing/2014/main" id="{B250DB4A-77B2-7602-34DB-991036207EEE}"/>
              </a:ext>
            </a:extLst>
          </p:cNvPr>
          <p:cNvPicPr>
            <a:picLocks noChangeAspect="1"/>
          </p:cNvPicPr>
          <p:nvPr/>
        </p:nvPicPr>
        <p:blipFill>
          <a:blip r:embed="rId6"/>
          <a:stretch>
            <a:fillRect/>
          </a:stretch>
        </p:blipFill>
        <p:spPr>
          <a:xfrm>
            <a:off x="9692423" y="0"/>
            <a:ext cx="2499577" cy="743776"/>
          </a:xfrm>
          <a:prstGeom prst="rect">
            <a:avLst/>
          </a:prstGeom>
        </p:spPr>
      </p:pic>
    </p:spTree>
    <p:extLst>
      <p:ext uri="{BB962C8B-B14F-4D97-AF65-F5344CB8AC3E}">
        <p14:creationId xmlns:p14="http://schemas.microsoft.com/office/powerpoint/2010/main" val="403174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5AEB2-EB1D-4890-C7A7-A4D0B6A1DBBC}"/>
              </a:ext>
            </a:extLst>
          </p:cNvPr>
          <p:cNvSpPr>
            <a:spLocks noGrp="1"/>
          </p:cNvSpPr>
          <p:nvPr>
            <p:ph type="title"/>
          </p:nvPr>
        </p:nvSpPr>
        <p:spPr>
          <a:xfrm>
            <a:off x="965200" y="1218476"/>
            <a:ext cx="3187318" cy="4421050"/>
          </a:xfrm>
          <a:effectLst/>
        </p:spPr>
        <p:txBody>
          <a:bodyPr anchor="ctr" anchorCtr="0">
            <a:normAutofit/>
          </a:bodyPr>
          <a:lstStyle/>
          <a:p>
            <a:pPr algn="r"/>
            <a:r>
              <a:rPr lang="en-AU" sz="3200">
                <a:solidFill>
                  <a:schemeClr val="tx1"/>
                </a:solidFill>
              </a:rPr>
              <a:t>Court Experience Excursions</a:t>
            </a:r>
          </a:p>
        </p:txBody>
      </p:sp>
      <p:cxnSp>
        <p:nvCxnSpPr>
          <p:cNvPr id="6" name="Straight Connector 9">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A5A4D46-796B-EECF-8DC7-78429C7B196B}"/>
              </a:ext>
            </a:extLst>
          </p:cNvPr>
          <p:cNvSpPr>
            <a:spLocks noGrp="1"/>
          </p:cNvSpPr>
          <p:nvPr>
            <p:ph idx="1"/>
          </p:nvPr>
        </p:nvSpPr>
        <p:spPr>
          <a:xfrm>
            <a:off x="4758613" y="373225"/>
            <a:ext cx="7352522" cy="6139542"/>
          </a:xfrm>
          <a:effectLst/>
        </p:spPr>
        <p:txBody>
          <a:bodyPr>
            <a:normAutofit/>
          </a:bodyPr>
          <a:lstStyle/>
          <a:p>
            <a:pPr marL="0" indent="0">
              <a:lnSpc>
                <a:spcPct val="90000"/>
              </a:lnSpc>
              <a:buNone/>
            </a:pPr>
            <a:r>
              <a:rPr lang="en-AU" sz="1400" b="1"/>
              <a:t>Law Day Out Program - Downing Centre</a:t>
            </a:r>
          </a:p>
          <a:p>
            <a:pPr marL="285750" indent="-285750">
              <a:lnSpc>
                <a:spcPct val="90000"/>
              </a:lnSpc>
              <a:buFont typeface="Courier New" panose="02070309020205020404" pitchFamily="49" charset="0"/>
              <a:buChar char="o"/>
            </a:pPr>
            <a:r>
              <a:rPr lang="en-AU" sz="1400" b="1"/>
              <a:t>No Commerce groups – Legal Studies students only</a:t>
            </a:r>
          </a:p>
          <a:p>
            <a:pPr marL="285750" indent="-285750">
              <a:lnSpc>
                <a:spcPct val="90000"/>
              </a:lnSpc>
              <a:buFont typeface="Courier New" panose="02070309020205020404" pitchFamily="49" charset="0"/>
              <a:buChar char="o"/>
            </a:pPr>
            <a:r>
              <a:rPr lang="en-AU" sz="1400"/>
              <a:t>LDO only available at this stage due to accompanied nature of experience</a:t>
            </a:r>
          </a:p>
          <a:p>
            <a:pPr marL="285750" indent="-285750">
              <a:lnSpc>
                <a:spcPct val="90000"/>
              </a:lnSpc>
              <a:buFont typeface="Courier New" panose="02070309020205020404" pitchFamily="49" charset="0"/>
              <a:buChar char="o"/>
            </a:pPr>
            <a:r>
              <a:rPr lang="en-AU" sz="1400"/>
              <a:t>Limit of 45 students per day  and strict 1:20 </a:t>
            </a:r>
            <a:r>
              <a:rPr lang="en-AU" sz="1400" err="1"/>
              <a:t>teacher:student</a:t>
            </a:r>
            <a:r>
              <a:rPr lang="en-AU" sz="1400"/>
              <a:t> ratio imposed by courts </a:t>
            </a:r>
          </a:p>
          <a:p>
            <a:pPr marL="285750" indent="-285750">
              <a:lnSpc>
                <a:spcPct val="90000"/>
              </a:lnSpc>
              <a:buFont typeface="Courier New" panose="02070309020205020404" pitchFamily="49" charset="0"/>
              <a:buChar char="o"/>
            </a:pPr>
            <a:r>
              <a:rPr lang="en-AU" sz="1400"/>
              <a:t>Groups strictly limited to one level at a time (Levels 4 and 5 at once for Local Court)</a:t>
            </a:r>
          </a:p>
          <a:p>
            <a:pPr marL="285750" indent="-285750">
              <a:lnSpc>
                <a:spcPct val="90000"/>
              </a:lnSpc>
              <a:buFont typeface="Courier New" panose="02070309020205020404" pitchFamily="49" charset="0"/>
              <a:buChar char="o"/>
            </a:pPr>
            <a:r>
              <a:rPr lang="en-AU" sz="1400"/>
              <a:t>Prohibited matters for school groups – any cases of a sexual nature or involving children in any courts across the state, any jury trials in the District Court. Unfortunately this is approximately 80% of cases held in the District Court at Downing Centre. </a:t>
            </a:r>
          </a:p>
          <a:p>
            <a:pPr marL="285750" indent="-285750">
              <a:lnSpc>
                <a:spcPct val="90000"/>
              </a:lnSpc>
              <a:buFont typeface="Courier New" panose="02070309020205020404" pitchFamily="49" charset="0"/>
              <a:buChar char="o"/>
            </a:pPr>
            <a:r>
              <a:rPr lang="en-AU" sz="1400"/>
              <a:t>Parramatta complex is currently unavailable due to high security nature of some matters scheduled in the building</a:t>
            </a:r>
          </a:p>
          <a:p>
            <a:pPr marL="285750" indent="-285750">
              <a:lnSpc>
                <a:spcPct val="90000"/>
              </a:lnSpc>
              <a:buFont typeface="Courier New" panose="02070309020205020404" pitchFamily="49" charset="0"/>
              <a:buChar char="o"/>
            </a:pPr>
            <a:r>
              <a:rPr lang="en-AU" sz="1400"/>
              <a:t>We are awaiting word from the Supreme Court as to whether judicial officers are able to speak with school groups and if we can take groups into the building as part of the LDO experience</a:t>
            </a:r>
          </a:p>
          <a:p>
            <a:pPr marL="0" indent="0">
              <a:lnSpc>
                <a:spcPct val="90000"/>
              </a:lnSpc>
              <a:buNone/>
            </a:pPr>
            <a:r>
              <a:rPr lang="en-AU" sz="1400" b="1"/>
              <a:t>Court Visit Program</a:t>
            </a:r>
          </a:p>
          <a:p>
            <a:pPr marL="285750" indent="-285750">
              <a:lnSpc>
                <a:spcPct val="90000"/>
              </a:lnSpc>
              <a:buFont typeface="Courier New" panose="02070309020205020404" pitchFamily="49" charset="0"/>
              <a:buChar char="o"/>
            </a:pPr>
            <a:r>
              <a:rPr lang="en-AU" sz="1400" b="1"/>
              <a:t>No Commerce groups – Legal Studies students only</a:t>
            </a:r>
          </a:p>
          <a:p>
            <a:pPr marL="285750" indent="-285750">
              <a:lnSpc>
                <a:spcPct val="90000"/>
              </a:lnSpc>
              <a:buFont typeface="Courier New" panose="02070309020205020404" pitchFamily="49" charset="0"/>
              <a:buChar char="o"/>
            </a:pPr>
            <a:r>
              <a:rPr lang="en-AU" sz="1400"/>
              <a:t>Still not able to book Court Visits in Downing Centre or Parramatta due to logistical issues of having unaccompanied groups within the complex</a:t>
            </a:r>
          </a:p>
          <a:p>
            <a:pPr marL="285750" indent="-285750">
              <a:lnSpc>
                <a:spcPct val="90000"/>
              </a:lnSpc>
              <a:buFont typeface="Courier New" panose="02070309020205020404" pitchFamily="49" charset="0"/>
              <a:buChar char="o"/>
            </a:pPr>
            <a:r>
              <a:rPr lang="en-AU" sz="1400"/>
              <a:t>We are awaiting word from the Supreme Court as to whether school groups can visit unaccompanied. Entry is at the discretion of the presiding justice and schools will need to make contact with associates of listed cases before attending to ascertain accessibility</a:t>
            </a:r>
          </a:p>
          <a:p>
            <a:pPr>
              <a:lnSpc>
                <a:spcPct val="90000"/>
              </a:lnSpc>
            </a:pPr>
            <a:endParaRPr lang="en-AU" sz="1400"/>
          </a:p>
        </p:txBody>
      </p:sp>
    </p:spTree>
    <p:extLst>
      <p:ext uri="{BB962C8B-B14F-4D97-AF65-F5344CB8AC3E}">
        <p14:creationId xmlns:p14="http://schemas.microsoft.com/office/powerpoint/2010/main" val="1260563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EE457FF-670E-4EC1-ACD4-1173DA9A7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6="http://schemas.microsoft.com/office/drawing/2014/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35C44DBB-AD7C-4682-B258-6367305D2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A1CED323-FAF0-4E0B-8717-FC1F468A28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9634" y="1696777"/>
            <a:ext cx="0" cy="3464447"/>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9C94999-F30F-12EB-26B9-B5BB0AC2CC0F}"/>
              </a:ext>
            </a:extLst>
          </p:cNvPr>
          <p:cNvSpPr txBox="1"/>
          <p:nvPr/>
        </p:nvSpPr>
        <p:spPr>
          <a:xfrm>
            <a:off x="5146751" y="1218475"/>
            <a:ext cx="6080050" cy="4421051"/>
          </a:xfrm>
          <a:prstGeom prst="rect">
            <a:avLst/>
          </a:prstGeom>
          <a:effectLst/>
        </p:spPr>
        <p:txBody>
          <a:bodyPr vert="horz" lIns="91440" tIns="45720" rIns="91440" bIns="45720" rtlCol="0" anchor="ctr">
            <a:normAutofit/>
          </a:bodyPr>
          <a:lstStyle/>
          <a:p>
            <a:pPr marL="0" marR="0" lvl="0" indent="0" fontAlgn="auto">
              <a:spcBef>
                <a:spcPct val="20000"/>
              </a:spcBef>
              <a:spcAft>
                <a:spcPts val="600"/>
              </a:spcAft>
              <a:buClr>
                <a:schemeClr val="accent1"/>
              </a:buClr>
              <a:buSzTx/>
              <a:tabLst/>
              <a:defRPr/>
            </a:pPr>
            <a:r>
              <a:rPr kumimoji="0" lang="en-US" sz="1600" b="1" i="0" u="none" strike="noStrike" cap="none" spc="0" normalizeH="0" baseline="0" noProof="0">
                <a:ln>
                  <a:noFill/>
                </a:ln>
                <a:effectLst/>
                <a:uLnTx/>
                <a:uFillTx/>
              </a:rPr>
              <a:t>Regional/ Other Courts</a:t>
            </a:r>
          </a:p>
          <a:p>
            <a:pPr marL="285750" indent="-285750">
              <a:spcBef>
                <a:spcPct val="20000"/>
              </a:spcBef>
              <a:spcAft>
                <a:spcPts val="600"/>
              </a:spcAft>
              <a:buClr>
                <a:schemeClr val="accent1"/>
              </a:buClr>
              <a:buFont typeface="Wingdings 2" charset="2"/>
              <a:buChar char=""/>
              <a:defRPr/>
            </a:pPr>
            <a:r>
              <a:rPr lang="en-US" sz="1600" b="1"/>
              <a:t>No Commerce groups – Legal Studies students only</a:t>
            </a:r>
          </a:p>
          <a:p>
            <a:pPr marL="285750" marR="0" lvl="0" indent="-285750" fontAlgn="auto">
              <a:spcBef>
                <a:spcPct val="20000"/>
              </a:spcBef>
              <a:spcAft>
                <a:spcPts val="600"/>
              </a:spcAft>
              <a:buClr>
                <a:schemeClr val="accent1"/>
              </a:buClr>
              <a:buSzTx/>
              <a:buFont typeface="Wingdings 2" charset="2"/>
              <a:buChar char=""/>
              <a:tabLst/>
              <a:defRPr/>
            </a:pPr>
            <a:r>
              <a:rPr kumimoji="0" lang="en-US" sz="1600" b="0" i="0" u="none" strike="noStrike" cap="none" spc="0" normalizeH="0" baseline="0" noProof="0">
                <a:ln>
                  <a:noFill/>
                </a:ln>
                <a:effectLst/>
                <a:uLnTx/>
                <a:uFillTx/>
              </a:rPr>
              <a:t>Schools can make contact with the Registrars of larger court complexes in regional areas to make arrangements, but permission is at the discretion of the Registrar. </a:t>
            </a:r>
          </a:p>
          <a:p>
            <a:pPr marL="285750" marR="0" lvl="0" indent="-285750" fontAlgn="auto">
              <a:spcBef>
                <a:spcPct val="20000"/>
              </a:spcBef>
              <a:spcAft>
                <a:spcPts val="600"/>
              </a:spcAft>
              <a:buClr>
                <a:schemeClr val="accent1"/>
              </a:buClr>
              <a:buSzTx/>
              <a:buFont typeface="Wingdings 2" charset="2"/>
              <a:buChar char=""/>
              <a:tabLst/>
              <a:defRPr/>
            </a:pPr>
            <a:r>
              <a:rPr kumimoji="0" lang="en-US" sz="1600" b="0" i="0" u="none" strike="noStrike" cap="none" spc="0" normalizeH="0" baseline="0" noProof="0">
                <a:ln>
                  <a:noFill/>
                </a:ln>
                <a:effectLst/>
                <a:uLnTx/>
                <a:uFillTx/>
              </a:rPr>
              <a:t>We are receiving mixed reports of accessibility across the state. If you are allowed</a:t>
            </a:r>
            <a:r>
              <a:rPr lang="en-US" sz="1600"/>
              <a:t> or </a:t>
            </a:r>
            <a:r>
              <a:rPr kumimoji="0" lang="en-US" sz="1600" b="0" i="0" u="none" strike="noStrike" cap="none" spc="0" normalizeH="0" baseline="0" noProof="0">
                <a:ln>
                  <a:noFill/>
                </a:ln>
                <a:effectLst/>
                <a:uLnTx/>
                <a:uFillTx/>
              </a:rPr>
              <a:t>denied access, please let us know as we are feeding this back to the Office of the Sheriff in our efforts to improve accessibility for regional schools. </a:t>
            </a:r>
          </a:p>
          <a:p>
            <a:pPr marL="285750" marR="0" lvl="0" indent="-285750" fontAlgn="auto">
              <a:spcBef>
                <a:spcPct val="20000"/>
              </a:spcBef>
              <a:spcAft>
                <a:spcPts val="600"/>
              </a:spcAft>
              <a:buClr>
                <a:schemeClr val="accent1"/>
              </a:buClr>
              <a:buSzTx/>
              <a:buFont typeface="Wingdings 2" charset="2"/>
              <a:buChar char=""/>
              <a:tabLst/>
              <a:defRPr/>
            </a:pPr>
            <a:r>
              <a:rPr kumimoji="0" lang="en-US" sz="1600" b="0" i="0" u="none" strike="noStrike" cap="none" spc="0" normalizeH="0" baseline="0" noProof="0">
                <a:ln>
                  <a:noFill/>
                </a:ln>
                <a:effectLst/>
                <a:uLnTx/>
                <a:uFillTx/>
              </a:rPr>
              <a:t>Larger complexes are identifiable by the presence of both Local and District Courts in the complex (e.g. Newcastle, Gosford, Wollongong, Coffs </a:t>
            </a:r>
            <a:r>
              <a:rPr kumimoji="0" lang="en-US" sz="1600" b="0" i="0" u="none" strike="noStrike" cap="none" spc="0" normalizeH="0" baseline="0" noProof="0" err="1">
                <a:ln>
                  <a:noFill/>
                </a:ln>
                <a:effectLst/>
                <a:uLnTx/>
                <a:uFillTx/>
              </a:rPr>
              <a:t>Harbour</a:t>
            </a:r>
            <a:r>
              <a:rPr kumimoji="0" lang="en-US" sz="1600" b="0" i="0" u="none" strike="noStrike" cap="none" spc="0" normalizeH="0" baseline="0" noProof="0">
                <a:ln>
                  <a:noFill/>
                </a:ln>
                <a:effectLst/>
                <a:uLnTx/>
                <a:uFillTx/>
              </a:rPr>
              <a:t>, Grafton, </a:t>
            </a:r>
            <a:r>
              <a:rPr kumimoji="0" lang="en-US" sz="1600" b="0" i="0" u="none" strike="noStrike" cap="none" spc="0" normalizeH="0" baseline="0" noProof="0" err="1">
                <a:ln>
                  <a:noFill/>
                </a:ln>
                <a:effectLst/>
                <a:uLnTx/>
                <a:uFillTx/>
              </a:rPr>
              <a:t>Nowra</a:t>
            </a:r>
            <a:r>
              <a:rPr kumimoji="0" lang="en-US" sz="1600" b="0" i="0" u="none" strike="noStrike" cap="none" spc="0" normalizeH="0" baseline="0" noProof="0">
                <a:ln>
                  <a:noFill/>
                </a:ln>
                <a:effectLst/>
                <a:uLnTx/>
                <a:uFillTx/>
              </a:rPr>
              <a:t>, Wagga </a:t>
            </a:r>
            <a:r>
              <a:rPr lang="en-US" sz="1600"/>
              <a:t>Wagga, Griffith  </a:t>
            </a:r>
            <a:r>
              <a:rPr kumimoji="0" lang="en-US" sz="1600" b="0" i="0" u="none" strike="noStrike" cap="none" spc="0" normalizeH="0" baseline="0" noProof="0" err="1">
                <a:ln>
                  <a:noFill/>
                </a:ln>
                <a:effectLst/>
                <a:uLnTx/>
                <a:uFillTx/>
              </a:rPr>
              <a:t>etc</a:t>
            </a:r>
            <a:r>
              <a:rPr kumimoji="0" lang="en-US" sz="1600" b="0" i="0" u="none" strike="noStrike" cap="none" spc="0" normalizeH="0" baseline="0" noProof="0">
                <a:ln>
                  <a:noFill/>
                </a:ln>
                <a:effectLst/>
                <a:uLnTx/>
                <a:uFillTx/>
              </a:rPr>
              <a:t>)</a:t>
            </a:r>
          </a:p>
        </p:txBody>
      </p:sp>
      <p:sp>
        <p:nvSpPr>
          <p:cNvPr id="4" name="Title 1">
            <a:extLst>
              <a:ext uri="{FF2B5EF4-FFF2-40B4-BE49-F238E27FC236}">
                <a16:creationId xmlns:a16="http://schemas.microsoft.com/office/drawing/2014/main" id="{BA8ED760-7C41-DD93-9DF7-68795951019B}"/>
              </a:ext>
            </a:extLst>
          </p:cNvPr>
          <p:cNvSpPr txBox="1">
            <a:spLocks/>
          </p:cNvSpPr>
          <p:nvPr/>
        </p:nvSpPr>
        <p:spPr>
          <a:xfrm>
            <a:off x="965200" y="1218476"/>
            <a:ext cx="3187318" cy="4421050"/>
          </a:xfrm>
          <a:prstGeom prst="rect">
            <a:avLst/>
          </a:prstGeom>
          <a:effectLst/>
        </p:spPr>
        <p:txBody>
          <a:bodyPr anchor="ctr" anchorCtr="0">
            <a:normAutofit/>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AU" sz="3200">
                <a:solidFill>
                  <a:schemeClr val="tx1"/>
                </a:solidFill>
              </a:rPr>
              <a:t>Court Experience Excursions</a:t>
            </a:r>
          </a:p>
        </p:txBody>
      </p:sp>
    </p:spTree>
    <p:extLst>
      <p:ext uri="{BB962C8B-B14F-4D97-AF65-F5344CB8AC3E}">
        <p14:creationId xmlns:p14="http://schemas.microsoft.com/office/powerpoint/2010/main" val="3437850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E5FF328-0974-4294-A6CA-D405DC122C6B}"/>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5400"/>
              <a:t>What is the Rule of Law? </a:t>
            </a:r>
          </a:p>
        </p:txBody>
      </p:sp>
      <p:sp>
        <p:nvSpPr>
          <p:cNvPr id="23" name="Rectangle 22">
            <a:extLst>
              <a:ext uri="{FF2B5EF4-FFF2-40B4-BE49-F238E27FC236}">
                <a16:creationId xmlns:a16="http://schemas.microsoft.com/office/drawing/2014/main" id="{6383B6F6-E8E8-4C9B-BEDE-6E743086F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4">
            <a:extLst>
              <a:ext uri="{FF2B5EF4-FFF2-40B4-BE49-F238E27FC236}">
                <a16:creationId xmlns:a16="http://schemas.microsoft.com/office/drawing/2014/main" id="{4E45A778-B5BB-477D-BEE9-D874E8DCD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D2C62C7-45EE-4C24-85F9-141B17E0D6D1}"/>
              </a:ext>
            </a:extLst>
          </p:cNvPr>
          <p:cNvPicPr>
            <a:picLocks noChangeAspect="1"/>
          </p:cNvPicPr>
          <p:nvPr/>
        </p:nvPicPr>
        <p:blipFill>
          <a:blip r:embed="rId2"/>
          <a:stretch>
            <a:fillRect/>
          </a:stretch>
        </p:blipFill>
        <p:spPr>
          <a:xfrm>
            <a:off x="0" y="5978859"/>
            <a:ext cx="2726022" cy="879141"/>
          </a:xfrm>
          <a:prstGeom prst="rect">
            <a:avLst/>
          </a:prstGeom>
        </p:spPr>
      </p:pic>
      <p:pic>
        <p:nvPicPr>
          <p:cNvPr id="7" name="Picture 6">
            <a:extLst>
              <a:ext uri="{FF2B5EF4-FFF2-40B4-BE49-F238E27FC236}">
                <a16:creationId xmlns:a16="http://schemas.microsoft.com/office/drawing/2014/main" id="{AF57F0DA-37F8-40C2-9A4B-E2FEEF5968CB}"/>
              </a:ext>
            </a:extLst>
          </p:cNvPr>
          <p:cNvPicPr>
            <a:picLocks noChangeAspect="1"/>
          </p:cNvPicPr>
          <p:nvPr/>
        </p:nvPicPr>
        <p:blipFill>
          <a:blip r:embed="rId3"/>
          <a:stretch>
            <a:fillRect/>
          </a:stretch>
        </p:blipFill>
        <p:spPr>
          <a:xfrm>
            <a:off x="5423182" y="-29809"/>
            <a:ext cx="6007895" cy="6857999"/>
          </a:xfrm>
          <a:prstGeom prst="rect">
            <a:avLst/>
          </a:prstGeom>
        </p:spPr>
      </p:pic>
    </p:spTree>
    <p:extLst>
      <p:ext uri="{BB962C8B-B14F-4D97-AF65-F5344CB8AC3E}">
        <p14:creationId xmlns:p14="http://schemas.microsoft.com/office/powerpoint/2010/main" val="3340078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5DFE-0D34-4864-AF80-C88C91271011}"/>
              </a:ext>
            </a:extLst>
          </p:cNvPr>
          <p:cNvSpPr>
            <a:spLocks noGrp="1"/>
          </p:cNvSpPr>
          <p:nvPr>
            <p:ph type="title"/>
          </p:nvPr>
        </p:nvSpPr>
        <p:spPr>
          <a:xfrm>
            <a:off x="0" y="422718"/>
            <a:ext cx="10571998" cy="970450"/>
          </a:xfrm>
        </p:spPr>
        <p:txBody>
          <a:bodyPr/>
          <a:lstStyle/>
          <a:p>
            <a:r>
              <a:rPr lang="en-AU" sz="3550"/>
              <a:t>The relationship between the ROL and the Syllabus using the criteria for effectiveness</a:t>
            </a:r>
          </a:p>
        </p:txBody>
      </p:sp>
      <p:graphicFrame>
        <p:nvGraphicFramePr>
          <p:cNvPr id="5" name="Table 5">
            <a:extLst>
              <a:ext uri="{FF2B5EF4-FFF2-40B4-BE49-F238E27FC236}">
                <a16:creationId xmlns:a16="http://schemas.microsoft.com/office/drawing/2014/main" id="{1210D0DA-2419-4BE5-B7E1-4BF6FDDC40A2}"/>
              </a:ext>
            </a:extLst>
          </p:cNvPr>
          <p:cNvGraphicFramePr>
            <a:graphicFrameLocks noGrp="1"/>
          </p:cNvGraphicFramePr>
          <p:nvPr>
            <p:ph idx="1"/>
            <p:extLst>
              <p:ext uri="{D42A27DB-BD31-4B8C-83A1-F6EECF244321}">
                <p14:modId xmlns:p14="http://schemas.microsoft.com/office/powerpoint/2010/main" val="2359267024"/>
              </p:ext>
            </p:extLst>
          </p:nvPr>
        </p:nvGraphicFramePr>
        <p:xfrm>
          <a:off x="207565" y="1739042"/>
          <a:ext cx="11859150" cy="5038159"/>
        </p:xfrm>
        <a:graphic>
          <a:graphicData uri="http://schemas.openxmlformats.org/drawingml/2006/table">
            <a:tbl>
              <a:tblPr firstRow="1" bandRow="1">
                <a:tableStyleId>{5C22544A-7EE6-4342-B048-85BDC9FD1C3A}</a:tableStyleId>
              </a:tblPr>
              <a:tblGrid>
                <a:gridCol w="5304469">
                  <a:extLst>
                    <a:ext uri="{9D8B030D-6E8A-4147-A177-3AD203B41FA5}">
                      <a16:colId xmlns:a16="http://schemas.microsoft.com/office/drawing/2014/main" val="3003644805"/>
                    </a:ext>
                  </a:extLst>
                </a:gridCol>
                <a:gridCol w="6554681">
                  <a:extLst>
                    <a:ext uri="{9D8B030D-6E8A-4147-A177-3AD203B41FA5}">
                      <a16:colId xmlns:a16="http://schemas.microsoft.com/office/drawing/2014/main" val="1314631803"/>
                    </a:ext>
                  </a:extLst>
                </a:gridCol>
              </a:tblGrid>
              <a:tr h="364559">
                <a:tc>
                  <a:txBody>
                    <a:bodyPr/>
                    <a:lstStyle/>
                    <a:p>
                      <a:r>
                        <a:rPr lang="en-AU" sz="1550"/>
                        <a:t>ROL Principle</a:t>
                      </a:r>
                    </a:p>
                  </a:txBody>
                  <a:tcPr/>
                </a:tc>
                <a:tc>
                  <a:txBody>
                    <a:bodyPr/>
                    <a:lstStyle/>
                    <a:p>
                      <a:r>
                        <a:rPr lang="en-AU" sz="1550"/>
                        <a:t>Criteria to Evaluate Effectiveness </a:t>
                      </a:r>
                    </a:p>
                  </a:txBody>
                  <a:tcPr/>
                </a:tc>
                <a:extLst>
                  <a:ext uri="{0D108BD9-81ED-4DB2-BD59-A6C34878D82A}">
                    <a16:rowId xmlns:a16="http://schemas.microsoft.com/office/drawing/2014/main" val="2103551287"/>
                  </a:ext>
                </a:extLst>
              </a:tr>
              <a:tr h="370840">
                <a:tc>
                  <a:txBody>
                    <a:bodyPr/>
                    <a:lstStyle/>
                    <a:p>
                      <a:r>
                        <a:rPr lang="en-AU" sz="1550"/>
                        <a:t>The law is known and accessible</a:t>
                      </a:r>
                    </a:p>
                  </a:txBody>
                  <a:tcPr/>
                </a:tc>
                <a:tc>
                  <a:txBody>
                    <a:bodyPr/>
                    <a:lstStyle/>
                    <a:p>
                      <a:r>
                        <a:rPr lang="en-AU" sz="1550"/>
                        <a:t>Enforceability; Accessibility; Application of ROL</a:t>
                      </a:r>
                    </a:p>
                  </a:txBody>
                  <a:tcPr/>
                </a:tc>
                <a:extLst>
                  <a:ext uri="{0D108BD9-81ED-4DB2-BD59-A6C34878D82A}">
                    <a16:rowId xmlns:a16="http://schemas.microsoft.com/office/drawing/2014/main" val="850811489"/>
                  </a:ext>
                </a:extLst>
              </a:tr>
              <a:tr h="370840">
                <a:tc>
                  <a:txBody>
                    <a:bodyPr/>
                    <a:lstStyle/>
                    <a:p>
                      <a:r>
                        <a:rPr lang="en-AU" sz="1550"/>
                        <a:t>Presumption of innocence </a:t>
                      </a:r>
                    </a:p>
                  </a:txBody>
                  <a:tcPr/>
                </a:tc>
                <a:tc>
                  <a:txBody>
                    <a:bodyPr/>
                    <a:lstStyle/>
                    <a:p>
                      <a:r>
                        <a:rPr lang="en-AU" sz="1550"/>
                        <a:t>Protection of individual rights; Has justice been achieved? </a:t>
                      </a:r>
                    </a:p>
                  </a:txBody>
                  <a:tcPr/>
                </a:tc>
                <a:extLst>
                  <a:ext uri="{0D108BD9-81ED-4DB2-BD59-A6C34878D82A}">
                    <a16:rowId xmlns:a16="http://schemas.microsoft.com/office/drawing/2014/main" val="1721169563"/>
                  </a:ext>
                </a:extLst>
              </a:tr>
              <a:tr h="370840">
                <a:tc>
                  <a:txBody>
                    <a:bodyPr/>
                    <a:lstStyle/>
                    <a:p>
                      <a:r>
                        <a:rPr lang="en-AU" sz="1550"/>
                        <a:t>Open, independent and impartial judiciary</a:t>
                      </a:r>
                    </a:p>
                  </a:txBody>
                  <a:tcPr/>
                </a:tc>
                <a:tc>
                  <a:txBody>
                    <a:bodyPr/>
                    <a:lstStyle/>
                    <a:p>
                      <a:r>
                        <a:rPr lang="en-AU" sz="1550"/>
                        <a:t>Enforceability; Responsiveness; Protection of Individual Rights; Has justice been achieved? </a:t>
                      </a:r>
                    </a:p>
                  </a:txBody>
                  <a:tcPr/>
                </a:tc>
                <a:extLst>
                  <a:ext uri="{0D108BD9-81ED-4DB2-BD59-A6C34878D82A}">
                    <a16:rowId xmlns:a16="http://schemas.microsoft.com/office/drawing/2014/main" val="390776590"/>
                  </a:ext>
                </a:extLst>
              </a:tr>
              <a:tr h="370840">
                <a:tc>
                  <a:txBody>
                    <a:bodyPr/>
                    <a:lstStyle/>
                    <a:p>
                      <a:r>
                        <a:rPr lang="en-AU" sz="1550"/>
                        <a:t>No retrospective laws should be made</a:t>
                      </a:r>
                    </a:p>
                  </a:txBody>
                  <a:tcPr/>
                </a:tc>
                <a:tc>
                  <a:txBody>
                    <a:bodyPr/>
                    <a:lstStyle/>
                    <a:p>
                      <a:r>
                        <a:rPr lang="en-AU" sz="1550"/>
                        <a:t>Responsiveness; Meeting society’s needs</a:t>
                      </a:r>
                    </a:p>
                  </a:txBody>
                  <a:tcPr/>
                </a:tc>
                <a:extLst>
                  <a:ext uri="{0D108BD9-81ED-4DB2-BD59-A6C34878D82A}">
                    <a16:rowId xmlns:a16="http://schemas.microsoft.com/office/drawing/2014/main" val="756954152"/>
                  </a:ext>
                </a:extLst>
              </a:tr>
              <a:tr h="370840">
                <a:tc>
                  <a:txBody>
                    <a:bodyPr/>
                    <a:lstStyle/>
                    <a:p>
                      <a:r>
                        <a:rPr lang="en-AU" sz="1550"/>
                        <a:t>Laws are made in an open and transparent way by the people</a:t>
                      </a:r>
                    </a:p>
                  </a:txBody>
                  <a:tcPr/>
                </a:tc>
                <a:tc>
                  <a:txBody>
                    <a:bodyPr/>
                    <a:lstStyle/>
                    <a:p>
                      <a:r>
                        <a:rPr lang="en-AU" sz="1550"/>
                        <a:t>Responsiveness; Meeting society’s needs; Accessibility</a:t>
                      </a:r>
                    </a:p>
                  </a:txBody>
                  <a:tcPr/>
                </a:tc>
                <a:extLst>
                  <a:ext uri="{0D108BD9-81ED-4DB2-BD59-A6C34878D82A}">
                    <a16:rowId xmlns:a16="http://schemas.microsoft.com/office/drawing/2014/main" val="1897646860"/>
                  </a:ext>
                </a:extLst>
              </a:tr>
              <a:tr h="370840">
                <a:tc>
                  <a:txBody>
                    <a:bodyPr/>
                    <a:lstStyle/>
                    <a:p>
                      <a:r>
                        <a:rPr lang="en-AU" sz="1550"/>
                        <a:t>Government agencies to behave as model litigants</a:t>
                      </a:r>
                    </a:p>
                  </a:txBody>
                  <a:tcPr/>
                </a:tc>
                <a:tc>
                  <a:txBody>
                    <a:bodyPr/>
                    <a:lstStyle/>
                    <a:p>
                      <a:r>
                        <a:rPr lang="en-AU" sz="1550"/>
                        <a:t>Application of the ROL; Meeting society’s needs</a:t>
                      </a:r>
                    </a:p>
                  </a:txBody>
                  <a:tcPr/>
                </a:tc>
                <a:extLst>
                  <a:ext uri="{0D108BD9-81ED-4DB2-BD59-A6C34878D82A}">
                    <a16:rowId xmlns:a16="http://schemas.microsoft.com/office/drawing/2014/main" val="3182169792"/>
                  </a:ext>
                </a:extLst>
              </a:tr>
              <a:tr h="370840">
                <a:tc>
                  <a:txBody>
                    <a:bodyPr/>
                    <a:lstStyle/>
                    <a:p>
                      <a:r>
                        <a:rPr lang="en-AU" sz="1550"/>
                        <a:t>Fair and prompt trials</a:t>
                      </a:r>
                    </a:p>
                  </a:txBody>
                  <a:tcPr/>
                </a:tc>
                <a:tc>
                  <a:txBody>
                    <a:bodyPr/>
                    <a:lstStyle/>
                    <a:p>
                      <a:r>
                        <a:rPr lang="en-AU" sz="1550"/>
                        <a:t>Resource efficiency; Enforceability; Protection of individual rights</a:t>
                      </a:r>
                    </a:p>
                  </a:txBody>
                  <a:tcPr/>
                </a:tc>
                <a:extLst>
                  <a:ext uri="{0D108BD9-81ED-4DB2-BD59-A6C34878D82A}">
                    <a16:rowId xmlns:a16="http://schemas.microsoft.com/office/drawing/2014/main" val="336209319"/>
                  </a:ext>
                </a:extLst>
              </a:tr>
              <a:tr h="370840">
                <a:tc>
                  <a:txBody>
                    <a:bodyPr/>
                    <a:lstStyle/>
                    <a:p>
                      <a:r>
                        <a:rPr lang="en-AU" sz="1550"/>
                        <a:t>Separation of powers between Legislature, Executive and Judiciary </a:t>
                      </a:r>
                    </a:p>
                  </a:txBody>
                  <a:tcPr/>
                </a:tc>
                <a:tc>
                  <a:txBody>
                    <a:bodyPr/>
                    <a:lstStyle/>
                    <a:p>
                      <a:r>
                        <a:rPr lang="en-AU" sz="1550"/>
                        <a:t>Meeting society’s needs; Protection of individual rights; enforceability</a:t>
                      </a:r>
                    </a:p>
                  </a:txBody>
                  <a:tcPr/>
                </a:tc>
                <a:extLst>
                  <a:ext uri="{0D108BD9-81ED-4DB2-BD59-A6C34878D82A}">
                    <a16:rowId xmlns:a16="http://schemas.microsoft.com/office/drawing/2014/main" val="1503478827"/>
                  </a:ext>
                </a:extLst>
              </a:tr>
              <a:tr h="370840">
                <a:tc>
                  <a:txBody>
                    <a:bodyPr/>
                    <a:lstStyle/>
                    <a:p>
                      <a:r>
                        <a:rPr lang="en-AU" sz="1550"/>
                        <a:t>People can only be punished in accordance with the law</a:t>
                      </a:r>
                    </a:p>
                  </a:txBody>
                  <a:tcPr/>
                </a:tc>
                <a:tc>
                  <a:txBody>
                    <a:bodyPr/>
                    <a:lstStyle/>
                    <a:p>
                      <a:r>
                        <a:rPr lang="en-AU" sz="1550"/>
                        <a:t>Protection of individual rights; Application of ROL; Resource efficiency</a:t>
                      </a:r>
                    </a:p>
                  </a:txBody>
                  <a:tcPr/>
                </a:tc>
                <a:extLst>
                  <a:ext uri="{0D108BD9-81ED-4DB2-BD59-A6C34878D82A}">
                    <a16:rowId xmlns:a16="http://schemas.microsoft.com/office/drawing/2014/main" val="3096126929"/>
                  </a:ext>
                </a:extLst>
              </a:tr>
              <a:tr h="370840">
                <a:tc>
                  <a:txBody>
                    <a:bodyPr/>
                    <a:lstStyle/>
                    <a:p>
                      <a:r>
                        <a:rPr lang="en-AU" sz="1550"/>
                        <a:t>The law and its administration is subject to open and free criticism </a:t>
                      </a:r>
                    </a:p>
                  </a:txBody>
                  <a:tcPr/>
                </a:tc>
                <a:tc>
                  <a:txBody>
                    <a:bodyPr/>
                    <a:lstStyle/>
                    <a:p>
                      <a:r>
                        <a:rPr lang="en-AU" sz="1550"/>
                        <a:t>Protection of individual rights; Application of ROL; Has justice been achieved? </a:t>
                      </a:r>
                    </a:p>
                  </a:txBody>
                  <a:tcPr/>
                </a:tc>
                <a:extLst>
                  <a:ext uri="{0D108BD9-81ED-4DB2-BD59-A6C34878D82A}">
                    <a16:rowId xmlns:a16="http://schemas.microsoft.com/office/drawing/2014/main" val="3517908254"/>
                  </a:ext>
                </a:extLst>
              </a:tr>
            </a:tbl>
          </a:graphicData>
        </a:graphic>
      </p:graphicFrame>
      <p:pic>
        <p:nvPicPr>
          <p:cNvPr id="4" name="Picture 3">
            <a:extLst>
              <a:ext uri="{FF2B5EF4-FFF2-40B4-BE49-F238E27FC236}">
                <a16:creationId xmlns:a16="http://schemas.microsoft.com/office/drawing/2014/main" id="{E5EEF55A-DDEA-4818-B865-DADD74B4608A}"/>
              </a:ext>
            </a:extLst>
          </p:cNvPr>
          <p:cNvPicPr>
            <a:picLocks noChangeAspect="1"/>
          </p:cNvPicPr>
          <p:nvPr/>
        </p:nvPicPr>
        <p:blipFill>
          <a:blip r:embed="rId2"/>
          <a:stretch>
            <a:fillRect/>
          </a:stretch>
        </p:blipFill>
        <p:spPr>
          <a:xfrm>
            <a:off x="9171348" y="-1850"/>
            <a:ext cx="3020652" cy="849136"/>
          </a:xfrm>
          <a:prstGeom prst="rect">
            <a:avLst/>
          </a:prstGeom>
        </p:spPr>
      </p:pic>
    </p:spTree>
    <p:extLst>
      <p:ext uri="{BB962C8B-B14F-4D97-AF65-F5344CB8AC3E}">
        <p14:creationId xmlns:p14="http://schemas.microsoft.com/office/powerpoint/2010/main" val="86405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8A4A-11FD-4FEB-B022-7D33EDE3972B}"/>
              </a:ext>
            </a:extLst>
          </p:cNvPr>
          <p:cNvSpPr>
            <a:spLocks noGrp="1"/>
          </p:cNvSpPr>
          <p:nvPr>
            <p:ph type="title"/>
          </p:nvPr>
        </p:nvSpPr>
        <p:spPr>
          <a:xfrm>
            <a:off x="0" y="458408"/>
            <a:ext cx="10571998" cy="970450"/>
          </a:xfrm>
        </p:spPr>
        <p:txBody>
          <a:bodyPr/>
          <a:lstStyle/>
          <a:p>
            <a:r>
              <a:rPr lang="en-AU"/>
              <a:t>Why defamation?</a:t>
            </a:r>
          </a:p>
        </p:txBody>
      </p:sp>
      <p:sp>
        <p:nvSpPr>
          <p:cNvPr id="3" name="Content Placeholder 2">
            <a:extLst>
              <a:ext uri="{FF2B5EF4-FFF2-40B4-BE49-F238E27FC236}">
                <a16:creationId xmlns:a16="http://schemas.microsoft.com/office/drawing/2014/main" id="{4A656DF4-3048-4E7C-A581-632639950F32}"/>
              </a:ext>
            </a:extLst>
          </p:cNvPr>
          <p:cNvSpPr>
            <a:spLocks noGrp="1"/>
          </p:cNvSpPr>
          <p:nvPr>
            <p:ph idx="1"/>
          </p:nvPr>
        </p:nvSpPr>
        <p:spPr>
          <a:xfrm>
            <a:off x="105945" y="1885461"/>
            <a:ext cx="11363418" cy="4867058"/>
          </a:xfrm>
        </p:spPr>
        <p:txBody>
          <a:bodyPr>
            <a:normAutofit fontScale="70000" lnSpcReduction="20000"/>
          </a:bodyPr>
          <a:lstStyle/>
          <a:p>
            <a:pPr marL="0" indent="0">
              <a:buNone/>
            </a:pPr>
            <a:endParaRPr lang="en-AU"/>
          </a:p>
          <a:p>
            <a:r>
              <a:rPr lang="en-AU" sz="2000"/>
              <a:t>Rapidly growing number of cases related to technology, particularly related to social media platforms.</a:t>
            </a:r>
          </a:p>
          <a:p>
            <a:r>
              <a:rPr lang="en-AU" sz="2000"/>
              <a:t>Demonstrates limited responsiveness legislation to rapid technological change but adaptability of common law.</a:t>
            </a:r>
          </a:p>
          <a:p>
            <a:r>
              <a:rPr lang="en-AU" sz="2000"/>
              <a:t>Area of need for law reform that is growing rapidly, and will also be impacted by developments in AI – who is actually responsible for the generation of defamatory content when an AI tool is used to create it? What about neurotechnology AI? </a:t>
            </a:r>
          </a:p>
          <a:p>
            <a:r>
              <a:rPr lang="en-AU" sz="2000"/>
              <a:t>Raises issues related to rule of law principles: </a:t>
            </a:r>
          </a:p>
          <a:p>
            <a:pPr lvl="1"/>
            <a:r>
              <a:rPr lang="en-AU" sz="2000" b="1" i="1"/>
              <a:t>The law is known and accessible </a:t>
            </a:r>
            <a:r>
              <a:rPr lang="en-AU" sz="2000"/>
              <a:t>– if precedent is the main regulation despite there being legislation, how well known is that by a ‘reasonable person’? How accessible are civil remedies for individuals? </a:t>
            </a:r>
          </a:p>
          <a:p>
            <a:pPr lvl="1"/>
            <a:r>
              <a:rPr lang="en-AU" sz="2000" b="1" i="1"/>
              <a:t>Fair and prompt trials </a:t>
            </a:r>
            <a:r>
              <a:rPr lang="en-AU" sz="2000"/>
              <a:t>– growing number of civil cases causing increases in delays across courts impacting on fairness for parties and prompt resolution of issues between parties. Has also reduced resource efficiency in courts as many matters should be able to be settled our of court if the legislation addressed gave clarity on resolving smaller disputes and provided for ADR. </a:t>
            </a:r>
          </a:p>
          <a:p>
            <a:pPr lvl="1"/>
            <a:r>
              <a:rPr lang="en-AU" sz="2000" b="1" i="1"/>
              <a:t>People can only be punished in accordance with the law </a:t>
            </a:r>
            <a:r>
              <a:rPr lang="en-AU" sz="2000"/>
              <a:t>– while civil law does not have punishments, there are remedies – how consistent would these be across matters and jurisdictions given the differing natures of platforms, commentary, audiences etc? Very hard to measure the parameters of harm in cases of reputation (</a:t>
            </a:r>
            <a:r>
              <a:rPr lang="en-AU" sz="2000" err="1"/>
              <a:t>eg</a:t>
            </a:r>
            <a:r>
              <a:rPr lang="en-AU" sz="2000"/>
              <a:t> </a:t>
            </a:r>
            <a:r>
              <a:rPr lang="en-AU" sz="2000" err="1"/>
              <a:t>Bazzi</a:t>
            </a:r>
            <a:r>
              <a:rPr lang="en-AU" sz="2000"/>
              <a:t> v Dutton).</a:t>
            </a:r>
          </a:p>
          <a:p>
            <a:pPr lvl="1"/>
            <a:r>
              <a:rPr lang="en-AU" sz="2000" b="1" i="1"/>
              <a:t>The law and its administration is subject to open and free criticism </a:t>
            </a:r>
            <a:r>
              <a:rPr lang="en-AU" sz="2000" i="1"/>
              <a:t>– </a:t>
            </a:r>
            <a:r>
              <a:rPr lang="en-AU" sz="2000"/>
              <a:t>lagging legislative regulations are impacting on court loads and individual rights (privacy, good reputation, freedom of expression), justice for plaintiffs/ defendants may be delayed due to complexity of cases, difficult to ascertain the reach of defamatory content making compensatory damages difficult, and the permanency of material – global removal very difficult if not impossible (issues of compliance and enforcement with court orders made by Australian courts).</a:t>
            </a:r>
          </a:p>
        </p:txBody>
      </p:sp>
      <p:pic>
        <p:nvPicPr>
          <p:cNvPr id="4" name="Picture 3">
            <a:extLst>
              <a:ext uri="{FF2B5EF4-FFF2-40B4-BE49-F238E27FC236}">
                <a16:creationId xmlns:a16="http://schemas.microsoft.com/office/drawing/2014/main" id="{05974950-1A43-4436-B7BB-316A2997B207}"/>
              </a:ext>
            </a:extLst>
          </p:cNvPr>
          <p:cNvPicPr>
            <a:picLocks noChangeAspect="1"/>
          </p:cNvPicPr>
          <p:nvPr/>
        </p:nvPicPr>
        <p:blipFill>
          <a:blip r:embed="rId2"/>
          <a:stretch>
            <a:fillRect/>
          </a:stretch>
        </p:blipFill>
        <p:spPr>
          <a:xfrm>
            <a:off x="9584096" y="1805"/>
            <a:ext cx="2607904" cy="779430"/>
          </a:xfrm>
          <a:prstGeom prst="rect">
            <a:avLst/>
          </a:prstGeom>
        </p:spPr>
      </p:pic>
    </p:spTree>
    <p:extLst>
      <p:ext uri="{BB962C8B-B14F-4D97-AF65-F5344CB8AC3E}">
        <p14:creationId xmlns:p14="http://schemas.microsoft.com/office/powerpoint/2010/main" val="3866505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84817DA4-3B06-57A0-90E7-69E2C8D5F509}"/>
              </a:ext>
            </a:extLst>
          </p:cNvPr>
          <p:cNvSpPr>
            <a:spLocks noGrp="1"/>
          </p:cNvSpPr>
          <p:nvPr>
            <p:ph sz="half" idx="1"/>
          </p:nvPr>
        </p:nvSpPr>
        <p:spPr>
          <a:xfrm>
            <a:off x="0" y="2317086"/>
            <a:ext cx="5885895" cy="831873"/>
          </a:xfrm>
        </p:spPr>
        <p:txBody>
          <a:bodyPr>
            <a:noAutofit/>
          </a:bodyPr>
          <a:lstStyle/>
          <a:p>
            <a:pPr marL="0" indent="0">
              <a:buNone/>
            </a:pPr>
            <a:r>
              <a:rPr lang="en-AU" sz="1400" b="1" i="1"/>
              <a:t>Part I: The legal system</a:t>
            </a:r>
          </a:p>
          <a:p>
            <a:pPr marL="0" indent="0">
              <a:buNone/>
            </a:pPr>
            <a:r>
              <a:rPr lang="en-AU" sz="1400"/>
              <a:t>Themes and Challenges: </a:t>
            </a:r>
          </a:p>
          <a:p>
            <a:pPr marL="285750" indent="-285750">
              <a:buFont typeface="Arial" panose="020B0604020202020204" pitchFamily="34" charset="0"/>
              <a:buChar char="•"/>
            </a:pPr>
            <a:r>
              <a:rPr lang="en-AU" sz="1400"/>
              <a:t>The need for law in the operation of society </a:t>
            </a:r>
          </a:p>
          <a:p>
            <a:endParaRPr lang="en-AU" sz="1400"/>
          </a:p>
        </p:txBody>
      </p:sp>
      <p:sp>
        <p:nvSpPr>
          <p:cNvPr id="20" name="Content Placeholder 19">
            <a:extLst>
              <a:ext uri="{FF2B5EF4-FFF2-40B4-BE49-F238E27FC236}">
                <a16:creationId xmlns:a16="http://schemas.microsoft.com/office/drawing/2014/main" id="{6FC341B4-B2FA-3444-8C8A-B63A84DBCB21}"/>
              </a:ext>
            </a:extLst>
          </p:cNvPr>
          <p:cNvSpPr>
            <a:spLocks noGrp="1"/>
          </p:cNvSpPr>
          <p:nvPr>
            <p:ph sz="half" idx="2"/>
          </p:nvPr>
        </p:nvSpPr>
        <p:spPr>
          <a:xfrm>
            <a:off x="6318188" y="2086138"/>
            <a:ext cx="5637244" cy="1740024"/>
          </a:xfrm>
        </p:spPr>
        <p:txBody>
          <a:bodyPr>
            <a:normAutofit fontScale="92500" lnSpcReduction="10000"/>
          </a:bodyPr>
          <a:lstStyle/>
          <a:p>
            <a:pPr marL="0" indent="0">
              <a:buNone/>
            </a:pPr>
            <a:r>
              <a:rPr lang="en-AU" sz="1400" b="1" i="1"/>
              <a:t>Part II: The Individual and the Law</a:t>
            </a:r>
          </a:p>
          <a:p>
            <a:pPr marL="0" indent="0">
              <a:buNone/>
            </a:pPr>
            <a:r>
              <a:rPr lang="en-AU" sz="1400"/>
              <a:t>Themes and Challenges: </a:t>
            </a:r>
          </a:p>
          <a:p>
            <a:pPr marL="285750" indent="-285750">
              <a:buFont typeface="Arial" panose="020B0604020202020204" pitchFamily="34" charset="0"/>
              <a:buChar char="•"/>
            </a:pPr>
            <a:r>
              <a:rPr lang="en-AU" sz="1400"/>
              <a:t>Relationship between rights and responsibilities</a:t>
            </a:r>
          </a:p>
          <a:p>
            <a:pPr marL="285750" indent="-285750">
              <a:buFont typeface="Arial" panose="020B0604020202020204" pitchFamily="34" charset="0"/>
              <a:buChar char="•"/>
            </a:pPr>
            <a:r>
              <a:rPr lang="en-AU" sz="1400"/>
              <a:t>Role of the law in regulating technology</a:t>
            </a:r>
          </a:p>
          <a:p>
            <a:pPr marL="285750" indent="-285750">
              <a:buFont typeface="Arial" panose="020B0604020202020204" pitchFamily="34" charset="0"/>
              <a:buChar char="•"/>
            </a:pPr>
            <a:r>
              <a:rPr lang="en-AU" sz="1400"/>
              <a:t>Effectiveness of legal mechanisms for achieving justice for individuals and society</a:t>
            </a:r>
          </a:p>
          <a:p>
            <a:endParaRPr lang="en-AU" sz="1400"/>
          </a:p>
        </p:txBody>
      </p:sp>
      <p:pic>
        <p:nvPicPr>
          <p:cNvPr id="9" name="Picture 8">
            <a:extLst>
              <a:ext uri="{FF2B5EF4-FFF2-40B4-BE49-F238E27FC236}">
                <a16:creationId xmlns:a16="http://schemas.microsoft.com/office/drawing/2014/main" id="{11430800-C0BB-E234-64DF-C744A78AFD2F}"/>
              </a:ext>
            </a:extLst>
          </p:cNvPr>
          <p:cNvPicPr>
            <a:picLocks noChangeAspect="1"/>
          </p:cNvPicPr>
          <p:nvPr/>
        </p:nvPicPr>
        <p:blipFill>
          <a:blip r:embed="rId2"/>
          <a:stretch>
            <a:fillRect/>
          </a:stretch>
        </p:blipFill>
        <p:spPr>
          <a:xfrm>
            <a:off x="112701" y="3148959"/>
            <a:ext cx="5891885" cy="1925663"/>
          </a:xfrm>
          <a:prstGeom prst="rect">
            <a:avLst/>
          </a:prstGeom>
        </p:spPr>
      </p:pic>
      <p:pic>
        <p:nvPicPr>
          <p:cNvPr id="13" name="Picture 12">
            <a:extLst>
              <a:ext uri="{FF2B5EF4-FFF2-40B4-BE49-F238E27FC236}">
                <a16:creationId xmlns:a16="http://schemas.microsoft.com/office/drawing/2014/main" id="{A4BE2734-46D6-92D3-A0C2-C8C82570543B}"/>
              </a:ext>
            </a:extLst>
          </p:cNvPr>
          <p:cNvPicPr>
            <a:picLocks noChangeAspect="1"/>
          </p:cNvPicPr>
          <p:nvPr/>
        </p:nvPicPr>
        <p:blipFill>
          <a:blip r:embed="rId3"/>
          <a:stretch>
            <a:fillRect/>
          </a:stretch>
        </p:blipFill>
        <p:spPr>
          <a:xfrm>
            <a:off x="133799" y="5235479"/>
            <a:ext cx="5831428" cy="1540203"/>
          </a:xfrm>
          <a:prstGeom prst="rect">
            <a:avLst/>
          </a:prstGeom>
        </p:spPr>
      </p:pic>
      <p:pic>
        <p:nvPicPr>
          <p:cNvPr id="18" name="Picture 17">
            <a:extLst>
              <a:ext uri="{FF2B5EF4-FFF2-40B4-BE49-F238E27FC236}">
                <a16:creationId xmlns:a16="http://schemas.microsoft.com/office/drawing/2014/main" id="{396C5F1F-5355-3E07-3FC4-424FC18D8F71}"/>
              </a:ext>
            </a:extLst>
          </p:cNvPr>
          <p:cNvPicPr>
            <a:picLocks noChangeAspect="1"/>
          </p:cNvPicPr>
          <p:nvPr/>
        </p:nvPicPr>
        <p:blipFill>
          <a:blip r:embed="rId4"/>
          <a:stretch>
            <a:fillRect/>
          </a:stretch>
        </p:blipFill>
        <p:spPr>
          <a:xfrm>
            <a:off x="6357855" y="3756361"/>
            <a:ext cx="5533748" cy="2958236"/>
          </a:xfrm>
          <a:prstGeom prst="rect">
            <a:avLst/>
          </a:prstGeom>
        </p:spPr>
      </p:pic>
      <p:sp>
        <p:nvSpPr>
          <p:cNvPr id="21" name="Title 1">
            <a:extLst>
              <a:ext uri="{FF2B5EF4-FFF2-40B4-BE49-F238E27FC236}">
                <a16:creationId xmlns:a16="http://schemas.microsoft.com/office/drawing/2014/main" id="{51D5EC6C-B5ED-4DF3-3C31-F29FE41B0144}"/>
              </a:ext>
            </a:extLst>
          </p:cNvPr>
          <p:cNvSpPr txBox="1">
            <a:spLocks/>
          </p:cNvSpPr>
          <p:nvPr/>
        </p:nvSpPr>
        <p:spPr>
          <a:xfrm>
            <a:off x="6318188" y="1115688"/>
            <a:ext cx="5847351" cy="970450"/>
          </a:xfrm>
          <a:prstGeom prst="rect">
            <a:avLst/>
          </a:prstGeom>
          <a:effectLst>
            <a:outerShdw blurRad="50800" dir="14400000">
              <a:srgbClr val="000000">
                <a:alpha val="60000"/>
              </a:srgbClr>
            </a:outerShdw>
          </a:effectLst>
        </p:spPr>
        <p:txBody>
          <a:bodyPr vert="horz" lIns="91440" tIns="45720" rIns="91440" bIns="45720" rtlCol="0" anchor="t">
            <a:normAutofit fontScale="52500" lnSpcReduction="2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a:t>NSW Preliminary Legal Studies Syllabus </a:t>
            </a:r>
          </a:p>
          <a:p>
            <a:r>
              <a:rPr lang="en-US" sz="4400"/>
              <a:t>2009</a:t>
            </a:r>
            <a:endParaRPr lang="en-US" sz="2700"/>
          </a:p>
        </p:txBody>
      </p:sp>
      <p:sp>
        <p:nvSpPr>
          <p:cNvPr id="3" name="Title 1">
            <a:extLst>
              <a:ext uri="{FF2B5EF4-FFF2-40B4-BE49-F238E27FC236}">
                <a16:creationId xmlns:a16="http://schemas.microsoft.com/office/drawing/2014/main" id="{C574D161-F212-835F-A740-C66674316E0D}"/>
              </a:ext>
            </a:extLst>
          </p:cNvPr>
          <p:cNvSpPr>
            <a:spLocks noGrp="1"/>
          </p:cNvSpPr>
          <p:nvPr>
            <p:ph type="title"/>
          </p:nvPr>
        </p:nvSpPr>
        <p:spPr>
          <a:xfrm>
            <a:off x="-1" y="0"/>
            <a:ext cx="5211193" cy="969963"/>
          </a:xfrm>
        </p:spPr>
        <p:txBody>
          <a:bodyPr vert="horz" lIns="91440" tIns="45720" rIns="91440" bIns="45720" rtlCol="0" anchor="t">
            <a:noAutofit/>
          </a:bodyPr>
          <a:lstStyle/>
          <a:p>
            <a:r>
              <a:rPr lang="en-US" sz="3600"/>
              <a:t>Making use of a defamation resource in the NSW Syllabus </a:t>
            </a:r>
          </a:p>
        </p:txBody>
      </p:sp>
      <p:pic>
        <p:nvPicPr>
          <p:cNvPr id="4" name="Picture 3">
            <a:extLst>
              <a:ext uri="{FF2B5EF4-FFF2-40B4-BE49-F238E27FC236}">
                <a16:creationId xmlns:a16="http://schemas.microsoft.com/office/drawing/2014/main" id="{7A7F692F-BAC2-B7C8-DA83-AAF6B5BAB81A}"/>
              </a:ext>
            </a:extLst>
          </p:cNvPr>
          <p:cNvPicPr>
            <a:picLocks noChangeAspect="1"/>
          </p:cNvPicPr>
          <p:nvPr/>
        </p:nvPicPr>
        <p:blipFill>
          <a:blip r:embed="rId5"/>
          <a:stretch>
            <a:fillRect/>
          </a:stretch>
        </p:blipFill>
        <p:spPr>
          <a:xfrm>
            <a:off x="9623394" y="-3227"/>
            <a:ext cx="2568606" cy="771444"/>
          </a:xfrm>
          <a:prstGeom prst="rect">
            <a:avLst/>
          </a:prstGeom>
        </p:spPr>
      </p:pic>
    </p:spTree>
    <p:extLst>
      <p:ext uri="{BB962C8B-B14F-4D97-AF65-F5344CB8AC3E}">
        <p14:creationId xmlns:p14="http://schemas.microsoft.com/office/powerpoint/2010/main" val="3127568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E53F-13C1-32DF-4B25-9BF2832B2E0F}"/>
              </a:ext>
            </a:extLst>
          </p:cNvPr>
          <p:cNvSpPr>
            <a:spLocks noGrp="1"/>
          </p:cNvSpPr>
          <p:nvPr>
            <p:ph type="title"/>
          </p:nvPr>
        </p:nvSpPr>
        <p:spPr>
          <a:xfrm>
            <a:off x="71019" y="3305"/>
            <a:ext cx="5433136" cy="970450"/>
          </a:xfrm>
        </p:spPr>
        <p:txBody>
          <a:bodyPr vert="horz" lIns="91440" tIns="45720" rIns="91440" bIns="45720" rtlCol="0" anchor="t">
            <a:noAutofit/>
          </a:bodyPr>
          <a:lstStyle/>
          <a:p>
            <a:r>
              <a:rPr lang="en-US" sz="3600"/>
              <a:t>Making use of a defamation resource in the NSW Syllabus </a:t>
            </a:r>
          </a:p>
        </p:txBody>
      </p:sp>
      <p:sp>
        <p:nvSpPr>
          <p:cNvPr id="19" name="Content Placeholder 18">
            <a:extLst>
              <a:ext uri="{FF2B5EF4-FFF2-40B4-BE49-F238E27FC236}">
                <a16:creationId xmlns:a16="http://schemas.microsoft.com/office/drawing/2014/main" id="{84817DA4-3B06-57A0-90E7-69E2C8D5F509}"/>
              </a:ext>
            </a:extLst>
          </p:cNvPr>
          <p:cNvSpPr>
            <a:spLocks noGrp="1"/>
          </p:cNvSpPr>
          <p:nvPr>
            <p:ph sz="half" idx="1"/>
          </p:nvPr>
        </p:nvSpPr>
        <p:spPr>
          <a:xfrm>
            <a:off x="71019" y="3448975"/>
            <a:ext cx="5885895" cy="831873"/>
          </a:xfrm>
        </p:spPr>
        <p:txBody>
          <a:bodyPr>
            <a:noAutofit/>
          </a:bodyPr>
          <a:lstStyle/>
          <a:p>
            <a:pPr marL="0" indent="0">
              <a:buNone/>
            </a:pPr>
            <a:r>
              <a:rPr lang="en-AU" sz="1400" b="1" i="1"/>
              <a:t>Part III: Law in Practice</a:t>
            </a:r>
          </a:p>
          <a:p>
            <a:pPr marL="0" indent="0">
              <a:buNone/>
            </a:pPr>
            <a:r>
              <a:rPr lang="en-AU" sz="1400"/>
              <a:t>Themes and Challenges: </a:t>
            </a:r>
          </a:p>
          <a:p>
            <a:pPr marL="285750" indent="-285750">
              <a:buFont typeface="Arial" panose="020B0604020202020204" pitchFamily="34" charset="0"/>
              <a:buChar char="•"/>
            </a:pPr>
            <a:r>
              <a:rPr lang="en-AU" sz="1400"/>
              <a:t>The development and reform of law as a reflection of society</a:t>
            </a:r>
          </a:p>
          <a:p>
            <a:pPr marL="285750" indent="-285750">
              <a:buFont typeface="Arial" panose="020B0604020202020204" pitchFamily="34" charset="0"/>
              <a:buChar char="•"/>
            </a:pPr>
            <a:r>
              <a:rPr lang="en-AU" sz="1400"/>
              <a:t>The importance of the rule of law</a:t>
            </a:r>
          </a:p>
          <a:p>
            <a:pPr marL="285750" indent="-285750">
              <a:buFont typeface="Arial" panose="020B0604020202020204" pitchFamily="34" charset="0"/>
              <a:buChar char="•"/>
            </a:pPr>
            <a:r>
              <a:rPr lang="en-AU" sz="1400"/>
              <a:t>The responsiveness of the legal system in dealing with issues</a:t>
            </a:r>
          </a:p>
          <a:p>
            <a:pPr marL="285750" indent="-285750">
              <a:buFont typeface="Arial" panose="020B0604020202020204" pitchFamily="34" charset="0"/>
              <a:buChar char="•"/>
            </a:pPr>
            <a:r>
              <a:rPr lang="en-AU" sz="1400"/>
              <a:t>The effectiveness of legal and non-legal mechanisms in achieving justice for individuals and society</a:t>
            </a:r>
          </a:p>
          <a:p>
            <a:endParaRPr lang="en-AU" sz="1400"/>
          </a:p>
        </p:txBody>
      </p:sp>
      <p:sp>
        <p:nvSpPr>
          <p:cNvPr id="21" name="Title 1">
            <a:extLst>
              <a:ext uri="{FF2B5EF4-FFF2-40B4-BE49-F238E27FC236}">
                <a16:creationId xmlns:a16="http://schemas.microsoft.com/office/drawing/2014/main" id="{51D5EC6C-B5ED-4DF3-3C31-F29FE41B0144}"/>
              </a:ext>
            </a:extLst>
          </p:cNvPr>
          <p:cNvSpPr txBox="1">
            <a:spLocks/>
          </p:cNvSpPr>
          <p:nvPr/>
        </p:nvSpPr>
        <p:spPr>
          <a:xfrm>
            <a:off x="6343796" y="1077502"/>
            <a:ext cx="5847351" cy="970450"/>
          </a:xfrm>
          <a:prstGeom prst="rect">
            <a:avLst/>
          </a:prstGeom>
          <a:effectLst>
            <a:outerShdw blurRad="50800" dir="14400000">
              <a:srgbClr val="000000">
                <a:alpha val="60000"/>
              </a:srgbClr>
            </a:outerShdw>
          </a:effectLst>
        </p:spPr>
        <p:txBody>
          <a:bodyPr vert="horz" lIns="91440" tIns="45720" rIns="91440" bIns="45720" rtlCol="0" anchor="t">
            <a:normAutofit fontScale="52500" lnSpcReduction="20000"/>
          </a:bodyPr>
          <a:lst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a:t>NSW Preliminary Legal Studies Syllabus </a:t>
            </a:r>
          </a:p>
          <a:p>
            <a:r>
              <a:rPr lang="en-US" sz="4400"/>
              <a:t>2009</a:t>
            </a:r>
            <a:endParaRPr lang="en-US" sz="2700"/>
          </a:p>
        </p:txBody>
      </p:sp>
      <p:sp>
        <p:nvSpPr>
          <p:cNvPr id="3" name="Content Placeholder 18">
            <a:extLst>
              <a:ext uri="{FF2B5EF4-FFF2-40B4-BE49-F238E27FC236}">
                <a16:creationId xmlns:a16="http://schemas.microsoft.com/office/drawing/2014/main" id="{16086B89-F3D2-FB71-A596-94634E787571}"/>
              </a:ext>
            </a:extLst>
          </p:cNvPr>
          <p:cNvSpPr txBox="1">
            <a:spLocks/>
          </p:cNvSpPr>
          <p:nvPr/>
        </p:nvSpPr>
        <p:spPr>
          <a:xfrm>
            <a:off x="6343796" y="3710751"/>
            <a:ext cx="5351756" cy="831873"/>
          </a:xfrm>
          <a:prstGeom prst="rect">
            <a:avLst/>
          </a:prstGeom>
          <a:effectLst>
            <a:outerShdw blurRad="50800" dir="14400000">
              <a:srgbClr val="000000">
                <a:alpha val="40000"/>
              </a:srgbClr>
            </a:outerShdw>
          </a:effectLst>
        </p:spPr>
        <p:txBody>
          <a:bodyPr vert="horz" lIns="91440" tIns="45720" rIns="91440" bIns="45720" rtlCol="0" anchor="ctr">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Font typeface="Wingdings 2" charset="2"/>
              <a:buNone/>
            </a:pPr>
            <a:r>
              <a:rPr lang="en-AU" sz="1400" b="1" i="1"/>
              <a:t>Relevant Effectiveness Criteria</a:t>
            </a:r>
          </a:p>
          <a:p>
            <a:r>
              <a:rPr lang="en-AU" sz="1400"/>
              <a:t>enforceability</a:t>
            </a:r>
          </a:p>
          <a:p>
            <a:r>
              <a:rPr lang="en-AU" sz="1400"/>
              <a:t>resource efficiency </a:t>
            </a:r>
          </a:p>
          <a:p>
            <a:r>
              <a:rPr lang="en-AU" sz="1400"/>
              <a:t>responsiveness </a:t>
            </a:r>
          </a:p>
          <a:p>
            <a:r>
              <a:rPr lang="en-AU" sz="1400"/>
              <a:t>protection of individual rights </a:t>
            </a:r>
          </a:p>
          <a:p>
            <a:r>
              <a:rPr lang="en-AU" sz="1400"/>
              <a:t>meeting society’s needs</a:t>
            </a:r>
          </a:p>
          <a:p>
            <a:r>
              <a:rPr lang="en-AU" sz="1400"/>
              <a:t>application of the rule of law</a:t>
            </a:r>
          </a:p>
          <a:p>
            <a:r>
              <a:rPr lang="en-AU" sz="1400"/>
              <a:t>has justice been achieved?</a:t>
            </a:r>
          </a:p>
          <a:p>
            <a:endParaRPr lang="en-AU" sz="1400"/>
          </a:p>
        </p:txBody>
      </p:sp>
      <p:pic>
        <p:nvPicPr>
          <p:cNvPr id="4" name="Picture 3">
            <a:extLst>
              <a:ext uri="{FF2B5EF4-FFF2-40B4-BE49-F238E27FC236}">
                <a16:creationId xmlns:a16="http://schemas.microsoft.com/office/drawing/2014/main" id="{925430A0-4780-049A-274D-BFF9D2DB8DDA}"/>
              </a:ext>
            </a:extLst>
          </p:cNvPr>
          <p:cNvPicPr>
            <a:picLocks noChangeAspect="1"/>
          </p:cNvPicPr>
          <p:nvPr/>
        </p:nvPicPr>
        <p:blipFill>
          <a:blip r:embed="rId2"/>
          <a:stretch>
            <a:fillRect/>
          </a:stretch>
        </p:blipFill>
        <p:spPr>
          <a:xfrm>
            <a:off x="9605639" y="1"/>
            <a:ext cx="2586361" cy="776776"/>
          </a:xfrm>
          <a:prstGeom prst="rect">
            <a:avLst/>
          </a:prstGeom>
        </p:spPr>
      </p:pic>
    </p:spTree>
    <p:extLst>
      <p:ext uri="{BB962C8B-B14F-4D97-AF65-F5344CB8AC3E}">
        <p14:creationId xmlns:p14="http://schemas.microsoft.com/office/powerpoint/2010/main" val="960780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F3153FB049964392934D6298255597" ma:contentTypeVersion="16" ma:contentTypeDescription="Create a new document." ma:contentTypeScope="" ma:versionID="f853679ec0ba739c20af37c4d4d77e9a">
  <xsd:schema xmlns:xsd="http://www.w3.org/2001/XMLSchema" xmlns:xs="http://www.w3.org/2001/XMLSchema" xmlns:p="http://schemas.microsoft.com/office/2006/metadata/properties" xmlns:ns2="ddc7e1e2-f607-4f0f-9c38-24c83c1d4190" xmlns:ns3="e287ce15-9708-4f5f-ab74-967c95f48df9" targetNamespace="http://schemas.microsoft.com/office/2006/metadata/properties" ma:root="true" ma:fieldsID="028fbf79f90f4f5429a861fd672bc6c0" ns2:_="" ns3:_="">
    <xsd:import namespace="ddc7e1e2-f607-4f0f-9c38-24c83c1d4190"/>
    <xsd:import namespace="e287ce15-9708-4f5f-ab74-967c95f48d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7e1e2-f607-4f0f-9c38-24c83c1d41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3d1890e-7142-4e8a-ac83-7020aad967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287ce15-9708-4f5f-ab74-967c95f48df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de584d8-1fd1-4ca6-a14a-68326a327b59}" ma:internalName="TaxCatchAll" ma:showField="CatchAllData" ma:web="e287ce15-9708-4f5f-ab74-967c95f48d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287ce15-9708-4f5f-ab74-967c95f48df9">
      <UserInfo>
        <DisplayName>Genevieve Longman</DisplayName>
        <AccountId>8</AccountId>
        <AccountType/>
      </UserInfo>
      <UserInfo>
        <DisplayName>Sally Layson</DisplayName>
        <AccountId>4</AccountId>
        <AccountType/>
      </UserInfo>
    </SharedWithUsers>
    <TaxCatchAll xmlns="e287ce15-9708-4f5f-ab74-967c95f48df9" xsi:nil="true"/>
    <lcf76f155ced4ddcb4097134ff3c332f xmlns="ddc7e1e2-f607-4f0f-9c38-24c83c1d419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4746BC-B155-45B9-83C6-76782F746C21}">
  <ds:schemaRefs>
    <ds:schemaRef ds:uri="http://schemas.microsoft.com/sharepoint/v3/contenttype/forms"/>
  </ds:schemaRefs>
</ds:datastoreItem>
</file>

<file path=customXml/itemProps2.xml><?xml version="1.0" encoding="utf-8"?>
<ds:datastoreItem xmlns:ds="http://schemas.openxmlformats.org/officeDocument/2006/customXml" ds:itemID="{210F49D5-13C0-44C6-91BF-A094D504D6FA}">
  <ds:schemaRefs>
    <ds:schemaRef ds:uri="ddc7e1e2-f607-4f0f-9c38-24c83c1d4190"/>
    <ds:schemaRef ds:uri="e287ce15-9708-4f5f-ab74-967c95f48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5BB3AA4-83C6-4F4F-91FF-87CE8073B258}">
  <ds:schemaRefs>
    <ds:schemaRef ds:uri="ddc7e1e2-f607-4f0f-9c38-24c83c1d4190"/>
    <ds:schemaRef ds:uri="http://schemas.microsoft.com/office/2006/documentManagement/types"/>
    <ds:schemaRef ds:uri="http://schemas.microsoft.com/office/2006/metadata/properties"/>
    <ds:schemaRef ds:uri="http://purl.org/dc/elements/1.1/"/>
    <ds:schemaRef ds:uri="e287ce15-9708-4f5f-ab74-967c95f48df9"/>
    <ds:schemaRef ds:uri="http://purl.org/dc/dcmitype/"/>
    <ds:schemaRef ds:uri="http://purl.org/dc/term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tf00001229_wac</Template>
  <TotalTime>52</TotalTime>
  <Words>3634</Words>
  <Application>Microsoft Office PowerPoint</Application>
  <PresentationFormat>Widescreen</PresentationFormat>
  <Paragraphs>329</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Century Gothic</vt:lpstr>
      <vt:lpstr>Courier New</vt:lpstr>
      <vt:lpstr>Wingdings 2</vt:lpstr>
      <vt:lpstr>Quotable</vt:lpstr>
      <vt:lpstr>LSA Conference 2023  Examining Australia’s Uniform Defamation Laws using the lenses of law reform, technology, human rights and case law arising from social media platforms</vt:lpstr>
      <vt:lpstr>Courts Update The story to date </vt:lpstr>
      <vt:lpstr>Court Experience Excursions</vt:lpstr>
      <vt:lpstr>PowerPoint Presentation</vt:lpstr>
      <vt:lpstr>What is the Rule of Law? </vt:lpstr>
      <vt:lpstr>The relationship between the ROL and the Syllabus using the criteria for effectiveness</vt:lpstr>
      <vt:lpstr>Why defamation?</vt:lpstr>
      <vt:lpstr>Making use of a defamation resource in the NSW Syllabus </vt:lpstr>
      <vt:lpstr>Making use of a defamation resource in the NSW Syllabus </vt:lpstr>
      <vt:lpstr>Application of the ROL to Uniform Defamation Legislation - Law Reform</vt:lpstr>
      <vt:lpstr>Reform of the Uniform Defamation Legislation</vt:lpstr>
      <vt:lpstr>Application of the Uniform Defamation Legislation reforms in the context of the Syllabus – Law Reform</vt:lpstr>
      <vt:lpstr>Making use of a defamation resource in the NSW Syllabus </vt:lpstr>
      <vt:lpstr>Making use of a defamation resource in the NSW Syllabus </vt:lpstr>
      <vt:lpstr>Application of the ROL to Uniform Defamation Legislation Complications arising from social media</vt:lpstr>
      <vt:lpstr>Application of the ROL to Uniform Defamation Legislation Complications arising from social media</vt:lpstr>
      <vt:lpstr>PowerPoint Presentation</vt:lpstr>
      <vt:lpstr>PowerPoint Presentation</vt:lpstr>
      <vt:lpstr>PowerPoint Presentation</vt:lpstr>
      <vt:lpstr>PowerPoint Presentation</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LSA Conference 2022 The relationship between the Rule of Law and the HSC Syllabus using R v Skaf</dc:title>
  <dc:creator>Justine Hanks</dc:creator>
  <cp:lastModifiedBy>Sally Layson</cp:lastModifiedBy>
  <cp:revision>2</cp:revision>
  <dcterms:created xsi:type="dcterms:W3CDTF">2022-03-23T01:39:11Z</dcterms:created>
  <dcterms:modified xsi:type="dcterms:W3CDTF">2023-03-15T03:17:33Z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0x010100D7F3153FB049964392934D6298255597</vt:lpwstr>
  </property>
  <property fmtid="{D5CDD505-2E9C-101B-9397-08002B2CF9AE}" pid="3" name="MediaServiceImageTags">
    <vt:lpwstr/>
  </property>
</Properties>
</file>